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312" r:id="rId3"/>
    <p:sldId id="290" r:id="rId4"/>
    <p:sldId id="292" r:id="rId5"/>
    <p:sldId id="293" r:id="rId6"/>
    <p:sldId id="294" r:id="rId7"/>
    <p:sldId id="295" r:id="rId8"/>
    <p:sldId id="313" r:id="rId9"/>
    <p:sldId id="297" r:id="rId10"/>
    <p:sldId id="300" r:id="rId11"/>
    <p:sldId id="315" r:id="rId12"/>
    <p:sldId id="302" r:id="rId13"/>
    <p:sldId id="303" r:id="rId14"/>
    <p:sldId id="305" r:id="rId15"/>
    <p:sldId id="308" r:id="rId16"/>
    <p:sldId id="279" r:id="rId17"/>
  </p:sldIdLst>
  <p:sldSz cx="13679488" cy="7954963"/>
  <p:notesSz cx="6858000" cy="9144000"/>
  <p:defaultTextStyle>
    <a:defPPr>
      <a:defRPr lang="en-US"/>
    </a:defPPr>
    <a:lvl1pPr marL="0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9846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9693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9539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99386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99232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99078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98925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98771" algn="l" defTabSz="11996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6">
          <p15:clr>
            <a:srgbClr val="A4A3A4"/>
          </p15:clr>
        </p15:guide>
        <p15:guide id="2" pos="43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5FC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1" autoAdjust="0"/>
    <p:restoredTop sz="94622" autoAdjust="0"/>
  </p:normalViewPr>
  <p:slideViewPr>
    <p:cSldViewPr>
      <p:cViewPr varScale="1">
        <p:scale>
          <a:sx n="55" d="100"/>
          <a:sy n="55" d="100"/>
        </p:scale>
        <p:origin x="883" y="53"/>
      </p:cViewPr>
      <p:guideLst>
        <p:guide orient="horz" pos="2506"/>
        <p:guide pos="4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48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60B86-DA41-46D4-A544-56975E4D369C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685800"/>
            <a:ext cx="5895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F3F57-1BCB-4A9C-AD6B-14B53EC24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6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Cover – Option</a:t>
            </a:r>
            <a:r>
              <a:rPr lang="en-US" baseline="0" dirty="0" smtClean="0"/>
              <a:t> – 01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F3F57-1BCB-4A9C-AD6B-14B53EC242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60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710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Inner</a:t>
            </a:r>
            <a:r>
              <a:rPr lang="en-US" baseline="0" dirty="0" smtClean="0"/>
              <a:t>– 02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F3F57-1BCB-4A9C-AD6B-14B53EC242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60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811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072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729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4569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Thank you Page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F3F57-1BCB-4A9C-AD6B-14B53EC242B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6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786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918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687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856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300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7258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7258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237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963" y="2471197"/>
            <a:ext cx="11627565" cy="17051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923" y="4507812"/>
            <a:ext cx="9575642" cy="20329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9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9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99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9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9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98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98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8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0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8222" y="425371"/>
            <a:ext cx="2308415" cy="90487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983" y="425371"/>
            <a:ext cx="6697251" cy="90487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6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7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586" y="5111801"/>
            <a:ext cx="11627565" cy="1579944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586" y="3371656"/>
            <a:ext cx="11627565" cy="174014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984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996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95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993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992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990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989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987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984" y="2474879"/>
            <a:ext cx="4502831" cy="6999264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3806" y="2474879"/>
            <a:ext cx="4502831" cy="6999264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4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76" y="318567"/>
            <a:ext cx="12311539" cy="13258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76" y="1780661"/>
            <a:ext cx="6044150" cy="742095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9846" indent="0">
              <a:buNone/>
              <a:defRPr sz="2600" b="1"/>
            </a:lvl2pPr>
            <a:lvl3pPr marL="1199693" indent="0">
              <a:buNone/>
              <a:defRPr sz="2400" b="1"/>
            </a:lvl3pPr>
            <a:lvl4pPr marL="1799539" indent="0">
              <a:buNone/>
              <a:defRPr sz="2100" b="1"/>
            </a:lvl4pPr>
            <a:lvl5pPr marL="2399386" indent="0">
              <a:buNone/>
              <a:defRPr sz="2100" b="1"/>
            </a:lvl5pPr>
            <a:lvl6pPr marL="2999232" indent="0">
              <a:buNone/>
              <a:defRPr sz="2100" b="1"/>
            </a:lvl6pPr>
            <a:lvl7pPr marL="3599078" indent="0">
              <a:buNone/>
              <a:defRPr sz="2100" b="1"/>
            </a:lvl7pPr>
            <a:lvl8pPr marL="4198925" indent="0">
              <a:buNone/>
              <a:defRPr sz="2100" b="1"/>
            </a:lvl8pPr>
            <a:lvl9pPr marL="479877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976" y="2522755"/>
            <a:ext cx="6044150" cy="458331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8992" y="1780661"/>
            <a:ext cx="6046524" cy="742095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9846" indent="0">
              <a:buNone/>
              <a:defRPr sz="2600" b="1"/>
            </a:lvl2pPr>
            <a:lvl3pPr marL="1199693" indent="0">
              <a:buNone/>
              <a:defRPr sz="2400" b="1"/>
            </a:lvl3pPr>
            <a:lvl4pPr marL="1799539" indent="0">
              <a:buNone/>
              <a:defRPr sz="2100" b="1"/>
            </a:lvl4pPr>
            <a:lvl5pPr marL="2399386" indent="0">
              <a:buNone/>
              <a:defRPr sz="2100" b="1"/>
            </a:lvl5pPr>
            <a:lvl6pPr marL="2999232" indent="0">
              <a:buNone/>
              <a:defRPr sz="2100" b="1"/>
            </a:lvl6pPr>
            <a:lvl7pPr marL="3599078" indent="0">
              <a:buNone/>
              <a:defRPr sz="2100" b="1"/>
            </a:lvl7pPr>
            <a:lvl8pPr marL="4198925" indent="0">
              <a:buNone/>
              <a:defRPr sz="2100" b="1"/>
            </a:lvl8pPr>
            <a:lvl9pPr marL="479877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8992" y="2522755"/>
            <a:ext cx="6046524" cy="458331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0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6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78" y="316725"/>
            <a:ext cx="4500457" cy="1347924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02" y="316728"/>
            <a:ext cx="7647215" cy="678934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978" y="1664652"/>
            <a:ext cx="4500457" cy="5441417"/>
          </a:xfrm>
        </p:spPr>
        <p:txBody>
          <a:bodyPr/>
          <a:lstStyle>
            <a:lvl1pPr marL="0" indent="0">
              <a:buNone/>
              <a:defRPr sz="1800"/>
            </a:lvl1pPr>
            <a:lvl2pPr marL="599846" indent="0">
              <a:buNone/>
              <a:defRPr sz="1600"/>
            </a:lvl2pPr>
            <a:lvl3pPr marL="1199693" indent="0">
              <a:buNone/>
              <a:defRPr sz="1300"/>
            </a:lvl3pPr>
            <a:lvl4pPr marL="1799539" indent="0">
              <a:buNone/>
              <a:defRPr sz="1200"/>
            </a:lvl4pPr>
            <a:lvl5pPr marL="2399386" indent="0">
              <a:buNone/>
              <a:defRPr sz="1200"/>
            </a:lvl5pPr>
            <a:lvl6pPr marL="2999232" indent="0">
              <a:buNone/>
              <a:defRPr sz="1200"/>
            </a:lvl6pPr>
            <a:lvl7pPr marL="3599078" indent="0">
              <a:buNone/>
              <a:defRPr sz="1200"/>
            </a:lvl7pPr>
            <a:lvl8pPr marL="4198925" indent="0">
              <a:buNone/>
              <a:defRPr sz="1200"/>
            </a:lvl8pPr>
            <a:lvl9pPr marL="479877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3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276" y="5568476"/>
            <a:ext cx="8207693" cy="6573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1276" y="710791"/>
            <a:ext cx="8207693" cy="4772978"/>
          </a:xfrm>
        </p:spPr>
        <p:txBody>
          <a:bodyPr/>
          <a:lstStyle>
            <a:lvl1pPr marL="0" indent="0">
              <a:buNone/>
              <a:defRPr sz="4200"/>
            </a:lvl1pPr>
            <a:lvl2pPr marL="599846" indent="0">
              <a:buNone/>
              <a:defRPr sz="3700"/>
            </a:lvl2pPr>
            <a:lvl3pPr marL="1199693" indent="0">
              <a:buNone/>
              <a:defRPr sz="3100"/>
            </a:lvl3pPr>
            <a:lvl4pPr marL="1799539" indent="0">
              <a:buNone/>
              <a:defRPr sz="2600"/>
            </a:lvl4pPr>
            <a:lvl5pPr marL="2399386" indent="0">
              <a:buNone/>
              <a:defRPr sz="2600"/>
            </a:lvl5pPr>
            <a:lvl6pPr marL="2999232" indent="0">
              <a:buNone/>
              <a:defRPr sz="2600"/>
            </a:lvl6pPr>
            <a:lvl7pPr marL="3599078" indent="0">
              <a:buNone/>
              <a:defRPr sz="2600"/>
            </a:lvl7pPr>
            <a:lvl8pPr marL="4198925" indent="0">
              <a:buNone/>
              <a:defRPr sz="2600"/>
            </a:lvl8pPr>
            <a:lvl9pPr marL="4798771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1276" y="6225866"/>
            <a:ext cx="8207693" cy="933602"/>
          </a:xfrm>
        </p:spPr>
        <p:txBody>
          <a:bodyPr/>
          <a:lstStyle>
            <a:lvl1pPr marL="0" indent="0">
              <a:buNone/>
              <a:defRPr sz="1800"/>
            </a:lvl1pPr>
            <a:lvl2pPr marL="599846" indent="0">
              <a:buNone/>
              <a:defRPr sz="1600"/>
            </a:lvl2pPr>
            <a:lvl3pPr marL="1199693" indent="0">
              <a:buNone/>
              <a:defRPr sz="1300"/>
            </a:lvl3pPr>
            <a:lvl4pPr marL="1799539" indent="0">
              <a:buNone/>
              <a:defRPr sz="1200"/>
            </a:lvl4pPr>
            <a:lvl5pPr marL="2399386" indent="0">
              <a:buNone/>
              <a:defRPr sz="1200"/>
            </a:lvl5pPr>
            <a:lvl6pPr marL="2999232" indent="0">
              <a:buNone/>
              <a:defRPr sz="1200"/>
            </a:lvl6pPr>
            <a:lvl7pPr marL="3599078" indent="0">
              <a:buNone/>
              <a:defRPr sz="1200"/>
            </a:lvl7pPr>
            <a:lvl8pPr marL="4198925" indent="0">
              <a:buNone/>
              <a:defRPr sz="1200"/>
            </a:lvl8pPr>
            <a:lvl9pPr marL="479877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4A03-93C0-49BA-9AC5-3C92C43BB682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5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976" y="318567"/>
            <a:ext cx="12311539" cy="1325827"/>
          </a:xfrm>
          <a:prstGeom prst="rect">
            <a:avLst/>
          </a:prstGeom>
        </p:spPr>
        <p:txBody>
          <a:bodyPr vert="horz" lIns="119969" tIns="59985" rIns="119969" bIns="599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76" y="1856160"/>
            <a:ext cx="12311539" cy="5249908"/>
          </a:xfrm>
          <a:prstGeom prst="rect">
            <a:avLst/>
          </a:prstGeom>
        </p:spPr>
        <p:txBody>
          <a:bodyPr vert="horz" lIns="119969" tIns="59985" rIns="119969" bIns="599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975" y="7373074"/>
            <a:ext cx="3191881" cy="423528"/>
          </a:xfrm>
          <a:prstGeom prst="rect">
            <a:avLst/>
          </a:prstGeom>
        </p:spPr>
        <p:txBody>
          <a:bodyPr vert="horz" lIns="119969" tIns="59985" rIns="119969" bIns="5998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94A03-93C0-49BA-9AC5-3C92C43BB682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825" y="7373074"/>
            <a:ext cx="4331838" cy="423528"/>
          </a:xfrm>
          <a:prstGeom prst="rect">
            <a:avLst/>
          </a:prstGeom>
        </p:spPr>
        <p:txBody>
          <a:bodyPr vert="horz" lIns="119969" tIns="59985" rIns="119969" bIns="5998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03634" y="7373074"/>
            <a:ext cx="3191881" cy="423528"/>
          </a:xfrm>
          <a:prstGeom prst="rect">
            <a:avLst/>
          </a:prstGeom>
        </p:spPr>
        <p:txBody>
          <a:bodyPr vert="horz" lIns="119969" tIns="59985" rIns="119969" bIns="5998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16776-E9D9-48EE-A687-A8B71672B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9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99693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9885" indent="-449885" algn="l" defTabSz="1199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4750" indent="-374904" algn="l" defTabSz="1199693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9616" indent="-299923" algn="l" defTabSz="1199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99462" indent="-299923" algn="l" defTabSz="11996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9309" indent="-299923" algn="l" defTabSz="1199693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99155" indent="-299923" algn="l" defTabSz="1199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002" indent="-299923" algn="l" defTabSz="1199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98848" indent="-299923" algn="l" defTabSz="1199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8694" indent="-299923" algn="l" defTabSz="1199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9846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693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9539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9386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9232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9078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8925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98771" algn="l" defTabSz="11996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urrent Project\NCDFI - ANAND - 10072017\NCDFI - Pres\Images\NCDFI - Present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843881"/>
            <a:ext cx="3983259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/>
        </p:nvSpPr>
        <p:spPr>
          <a:xfrm>
            <a:off x="6534944" y="1843881"/>
            <a:ext cx="46482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600" b="1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00B0F0"/>
                </a:solidFill>
                <a:latin typeface="+mj-lt"/>
              </a:rPr>
              <a:t>Forward Auctions</a:t>
            </a:r>
            <a:endParaRPr lang="en-US" sz="4000" dirty="0">
              <a:solidFill>
                <a:srgbClr val="00B0F0"/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77744" y="1843881"/>
            <a:ext cx="0" cy="196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/>
        </p:nvSpPr>
        <p:spPr>
          <a:xfrm>
            <a:off x="6569442" y="2695085"/>
            <a:ext cx="6518702" cy="2501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600" b="1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How Forward Auctions</a:t>
            </a:r>
          </a:p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ould 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function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82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2344" y="929481"/>
            <a:ext cx="3276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algn="l"/>
            <a:r>
              <a:rPr sz="3600" b="1" dirty="0">
                <a:solidFill>
                  <a:schemeClr val="bg1"/>
                </a:solidFill>
              </a:rPr>
              <a:t>Rules</a:t>
            </a:r>
            <a:r>
              <a:rPr sz="3600" b="1" spc="426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600" b="1" dirty="0">
                <a:solidFill>
                  <a:schemeClr val="bg1"/>
                </a:solidFill>
              </a:rPr>
              <a:t>for</a:t>
            </a:r>
            <a:r>
              <a:rPr sz="3600" b="1" spc="419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3600" b="1" spc="-7" dirty="0" smtClean="0">
                <a:solidFill>
                  <a:schemeClr val="bg1"/>
                </a:solidFill>
              </a:rPr>
              <a:t>B</a:t>
            </a:r>
            <a:r>
              <a:rPr sz="3600" b="1" spc="-7" dirty="0" smtClean="0">
                <a:solidFill>
                  <a:schemeClr val="bg1"/>
                </a:solidFill>
              </a:rPr>
              <a:t>idder</a:t>
            </a:r>
            <a:endParaRPr sz="3600" b="1" spc="-7" dirty="0">
              <a:solidFill>
                <a:schemeClr val="bg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9261" y="3620562"/>
            <a:ext cx="3248883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>
              <a:tabLst>
                <a:tab pos="326213" algn="l"/>
              </a:tabLst>
            </a:pPr>
            <a:r>
              <a:rPr sz="3200" b="1" spc="-20" dirty="0">
                <a:solidFill>
                  <a:schemeClr val="bg1"/>
                </a:solidFill>
                <a:cs typeface="Bookman Old Style"/>
              </a:rPr>
              <a:t>Bidder</a:t>
            </a:r>
            <a:r>
              <a:rPr sz="3200" b="1" spc="216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200" b="1" spc="-7" dirty="0">
                <a:solidFill>
                  <a:schemeClr val="bg1"/>
                </a:solidFill>
                <a:cs typeface="Bookman Old Style"/>
              </a:rPr>
              <a:t>hav</a:t>
            </a:r>
            <a:r>
              <a:rPr sz="3200" b="1" dirty="0">
                <a:solidFill>
                  <a:schemeClr val="bg1"/>
                </a:solidFill>
                <a:cs typeface="Bookman Old Style"/>
              </a:rPr>
              <a:t>e</a:t>
            </a:r>
            <a:r>
              <a:rPr sz="3200" b="1" spc="22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200" b="1" spc="-20" dirty="0">
                <a:solidFill>
                  <a:schemeClr val="bg1"/>
                </a:solidFill>
                <a:cs typeface="Bookman Old Style"/>
              </a:rPr>
              <a:t>to</a:t>
            </a:r>
            <a:r>
              <a:rPr sz="3200" b="1" spc="22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200" b="1" spc="-20" dirty="0">
                <a:solidFill>
                  <a:schemeClr val="bg1"/>
                </a:solidFill>
                <a:cs typeface="Bookman Old Style"/>
              </a:rPr>
              <a:t>join</a:t>
            </a:r>
            <a:r>
              <a:rPr sz="3200" b="1" spc="22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200" b="1" spc="-20" dirty="0">
                <a:solidFill>
                  <a:schemeClr val="bg1"/>
                </a:solidFill>
                <a:cs typeface="Bookman Old Style"/>
              </a:rPr>
              <a:t>from</a:t>
            </a:r>
            <a:r>
              <a:rPr sz="3200" b="1" spc="223" dirty="0">
                <a:solidFill>
                  <a:schemeClr val="bg1"/>
                </a:solidFill>
                <a:cs typeface="Times New Roman"/>
              </a:rPr>
              <a:t> </a:t>
            </a:r>
            <a:endParaRPr lang="en-US" sz="3200" b="1" spc="223" dirty="0" smtClean="0">
              <a:solidFill>
                <a:schemeClr val="bg1"/>
              </a:solidFill>
              <a:cs typeface="Times New Roman"/>
            </a:endParaRPr>
          </a:p>
          <a:p>
            <a:pPr marL="17169">
              <a:tabLst>
                <a:tab pos="326213" algn="l"/>
              </a:tabLst>
            </a:pPr>
            <a:r>
              <a:rPr sz="3200" b="1" dirty="0" smtClean="0">
                <a:solidFill>
                  <a:schemeClr val="bg1"/>
                </a:solidFill>
                <a:cs typeface="Bookman Old Style"/>
              </a:rPr>
              <a:t>round</a:t>
            </a:r>
            <a:r>
              <a:rPr sz="3200" b="1" spc="223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sz="3200" b="1" spc="-27" dirty="0">
                <a:solidFill>
                  <a:schemeClr val="bg1"/>
                </a:solidFill>
                <a:cs typeface="Bookman Old Style"/>
              </a:rPr>
              <a:t>1.</a:t>
            </a:r>
            <a:endParaRPr sz="3200" b="1" dirty="0">
              <a:solidFill>
                <a:schemeClr val="bg1"/>
              </a:solidFill>
              <a:cs typeface="Bookman Old Styl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01544" y="3620562"/>
            <a:ext cx="5486400" cy="1299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marR="6868">
              <a:lnSpc>
                <a:spcPct val="88200"/>
              </a:lnSpc>
              <a:tabLst>
                <a:tab pos="326213" algn="l"/>
              </a:tabLst>
            </a:pPr>
            <a:r>
              <a:rPr sz="3200" b="1" dirty="0" smtClean="0">
                <a:solidFill>
                  <a:schemeClr val="bg1"/>
                </a:solidFill>
                <a:cs typeface="Bookman Old Style"/>
              </a:rPr>
              <a:t>When</a:t>
            </a:r>
            <a:r>
              <a:rPr lang="en-US" sz="3200" b="1" spc="22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200" b="1" spc="-27" dirty="0" smtClean="0">
                <a:solidFill>
                  <a:schemeClr val="bg1"/>
                </a:solidFill>
                <a:cs typeface="Bookman Old Style"/>
              </a:rPr>
              <a:t>pric</a:t>
            </a:r>
            <a:r>
              <a:rPr sz="3200" b="1" spc="-20" dirty="0" smtClean="0">
                <a:solidFill>
                  <a:schemeClr val="bg1"/>
                </a:solidFill>
                <a:cs typeface="Bookman Old Style"/>
              </a:rPr>
              <a:t>e</a:t>
            </a:r>
            <a:r>
              <a:rPr sz="3200" b="1" spc="230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sz="3200" b="1" dirty="0">
                <a:solidFill>
                  <a:schemeClr val="bg1"/>
                </a:solidFill>
                <a:cs typeface="Bookman Old Style"/>
              </a:rPr>
              <a:t>increase</a:t>
            </a:r>
            <a:r>
              <a:rPr sz="3200" b="1" spc="216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200" b="1" spc="-20" dirty="0">
                <a:solidFill>
                  <a:schemeClr val="bg1"/>
                </a:solidFill>
                <a:cs typeface="Bookman Old Style"/>
              </a:rPr>
              <a:t>in</a:t>
            </a:r>
            <a:r>
              <a:rPr sz="3200" b="1" spc="22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200" b="1" spc="-7" dirty="0">
                <a:solidFill>
                  <a:schemeClr val="bg1"/>
                </a:solidFill>
                <a:cs typeface="Bookman Old Style"/>
              </a:rPr>
              <a:t>nex</a:t>
            </a:r>
            <a:r>
              <a:rPr sz="3200" b="1" dirty="0">
                <a:solidFill>
                  <a:schemeClr val="bg1"/>
                </a:solidFill>
                <a:cs typeface="Bookman Old Style"/>
              </a:rPr>
              <a:t>t</a:t>
            </a:r>
            <a:r>
              <a:rPr sz="3200" b="1" spc="230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200" b="1" dirty="0">
                <a:solidFill>
                  <a:schemeClr val="bg1"/>
                </a:solidFill>
                <a:cs typeface="Bookman Old Style"/>
              </a:rPr>
              <a:t>round</a:t>
            </a:r>
            <a:r>
              <a:rPr sz="32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200" b="1" spc="-7" dirty="0">
                <a:solidFill>
                  <a:schemeClr val="bg1"/>
                </a:solidFill>
                <a:cs typeface="Bookman Old Style"/>
              </a:rPr>
              <a:t>bidde</a:t>
            </a:r>
            <a:r>
              <a:rPr sz="3200" b="1" dirty="0">
                <a:solidFill>
                  <a:schemeClr val="bg1"/>
                </a:solidFill>
                <a:cs typeface="Bookman Old Style"/>
              </a:rPr>
              <a:t>r</a:t>
            </a:r>
            <a:r>
              <a:rPr sz="3200" b="1" spc="230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200" b="1" dirty="0">
                <a:solidFill>
                  <a:schemeClr val="bg1"/>
                </a:solidFill>
                <a:cs typeface="Bookman Old Style"/>
              </a:rPr>
              <a:t>can</a:t>
            </a:r>
            <a:r>
              <a:rPr sz="3200" b="1" spc="22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200" b="1" spc="-7" dirty="0">
                <a:solidFill>
                  <a:schemeClr val="bg1"/>
                </a:solidFill>
                <a:cs typeface="Bookman Old Style"/>
              </a:rPr>
              <a:t>onl</a:t>
            </a:r>
            <a:r>
              <a:rPr sz="3200" b="1" dirty="0">
                <a:solidFill>
                  <a:schemeClr val="bg1"/>
                </a:solidFill>
                <a:cs typeface="Bookman Old Style"/>
              </a:rPr>
              <a:t>y</a:t>
            </a:r>
            <a:r>
              <a:rPr sz="3200" b="1" spc="22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200" b="1" spc="-20" dirty="0">
                <a:solidFill>
                  <a:schemeClr val="bg1"/>
                </a:solidFill>
                <a:cs typeface="Bookman Old Style"/>
              </a:rPr>
              <a:t>maintain</a:t>
            </a:r>
            <a:r>
              <a:rPr sz="3200" b="1" spc="22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200" b="1" spc="-7" dirty="0">
                <a:solidFill>
                  <a:schemeClr val="bg1"/>
                </a:solidFill>
                <a:cs typeface="Bookman Old Style"/>
              </a:rPr>
              <a:t>o</a:t>
            </a:r>
            <a:r>
              <a:rPr sz="3200" b="1" dirty="0">
                <a:solidFill>
                  <a:schemeClr val="bg1"/>
                </a:solidFill>
                <a:cs typeface="Bookman Old Style"/>
              </a:rPr>
              <a:t>r</a:t>
            </a:r>
            <a:r>
              <a:rPr sz="3200" b="1" spc="22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200" b="1" dirty="0">
                <a:solidFill>
                  <a:schemeClr val="bg1"/>
                </a:solidFill>
                <a:cs typeface="Bookman Old Style"/>
              </a:rPr>
              <a:t>reduce</a:t>
            </a:r>
            <a:r>
              <a:rPr sz="32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200" b="1" spc="-27" dirty="0">
                <a:solidFill>
                  <a:schemeClr val="bg1"/>
                </a:solidFill>
                <a:cs typeface="Bookman Old Style"/>
              </a:rPr>
              <a:t>hi</a:t>
            </a:r>
            <a:r>
              <a:rPr sz="3200" b="1" spc="-20" dirty="0">
                <a:solidFill>
                  <a:schemeClr val="bg1"/>
                </a:solidFill>
                <a:cs typeface="Bookman Old Style"/>
              </a:rPr>
              <a:t>s</a:t>
            </a:r>
            <a:r>
              <a:rPr sz="3200" b="1" spc="22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200" b="1" spc="-7" dirty="0">
                <a:solidFill>
                  <a:schemeClr val="bg1"/>
                </a:solidFill>
                <a:cs typeface="Bookman Old Style"/>
              </a:rPr>
              <a:t>bi</a:t>
            </a:r>
            <a:r>
              <a:rPr sz="3200" b="1" dirty="0">
                <a:solidFill>
                  <a:schemeClr val="bg1"/>
                </a:solidFill>
                <a:cs typeface="Bookman Old Style"/>
              </a:rPr>
              <a:t>d</a:t>
            </a:r>
            <a:r>
              <a:rPr sz="3200" b="1" spc="22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200" b="1" spc="-20" dirty="0">
                <a:solidFill>
                  <a:schemeClr val="bg1"/>
                </a:solidFill>
                <a:cs typeface="Bookman Old Style"/>
              </a:rPr>
              <a:t>volume.</a:t>
            </a:r>
            <a:endParaRPr sz="3200" b="1" dirty="0">
              <a:solidFill>
                <a:schemeClr val="bg1"/>
              </a:solidFill>
              <a:cs typeface="Bookman Old Styl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620544" y="2377281"/>
            <a:ext cx="0" cy="3276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7"/>
          <p:cNvSpPr txBox="1"/>
          <p:nvPr/>
        </p:nvSpPr>
        <p:spPr>
          <a:xfrm>
            <a:off x="2221103" y="2777219"/>
            <a:ext cx="118964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>
              <a:tabLst>
                <a:tab pos="326213" algn="l"/>
              </a:tabLst>
            </a:pPr>
            <a:r>
              <a:rPr lang="en-US" sz="4000" b="1" spc="-20" dirty="0" smtClean="0">
                <a:solidFill>
                  <a:schemeClr val="bg1"/>
                </a:solidFill>
                <a:cs typeface="Bookman Old Style"/>
              </a:rPr>
              <a:t>1.</a:t>
            </a:r>
            <a:endParaRPr sz="4000" b="1" dirty="0">
              <a:solidFill>
                <a:schemeClr val="bg1"/>
              </a:solidFill>
              <a:cs typeface="Bookman Old Style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5925344" y="2777219"/>
            <a:ext cx="118964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>
              <a:tabLst>
                <a:tab pos="326213" algn="l"/>
              </a:tabLst>
            </a:pPr>
            <a:r>
              <a:rPr lang="en-US" sz="4000" b="1" spc="-20" dirty="0" smtClean="0">
                <a:solidFill>
                  <a:schemeClr val="bg1"/>
                </a:solidFill>
                <a:cs typeface="Bookman Old Style"/>
              </a:rPr>
              <a:t>2.</a:t>
            </a:r>
            <a:endParaRPr sz="4000" b="1" dirty="0">
              <a:solidFill>
                <a:schemeClr val="bg1"/>
              </a:solidFill>
              <a:cs typeface="Bookman Old Styl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49744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www.NCDFIeMarket.com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G:\Current Project\NCDFI - ANAND - 10072017\NCDFI - Pres\Images\05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45"/>
          <a:stretch/>
        </p:blipFill>
        <p:spPr bwMode="auto">
          <a:xfrm flipH="1">
            <a:off x="6915944" y="3159166"/>
            <a:ext cx="4914982" cy="338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8918" y="1502350"/>
            <a:ext cx="723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Formula for </a:t>
            </a:r>
            <a:r>
              <a:rPr lang="en-US" sz="3600" b="1" dirty="0">
                <a:solidFill>
                  <a:schemeClr val="bg1"/>
                </a:solidFill>
              </a:rPr>
              <a:t>Price Increase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8919" y="2148681"/>
            <a:ext cx="632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Tick amount proposed to be in nearest </a:t>
            </a:r>
            <a:r>
              <a:rPr lang="en-US" b="1" dirty="0" smtClean="0">
                <a:solidFill>
                  <a:schemeClr val="bg1"/>
                </a:solidFill>
              </a:rPr>
              <a:t>25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paise.</a:t>
            </a:r>
          </a:p>
        </p:txBody>
      </p:sp>
      <p:pic>
        <p:nvPicPr>
          <p:cNvPr id="5122" name="Picture 2" descr="G:\Current Project\NCDFI - ANAND - 10072017\NCDFI - Pres\Images\05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45"/>
          <a:stretch/>
        </p:blipFill>
        <p:spPr bwMode="auto">
          <a:xfrm>
            <a:off x="1508920" y="3159166"/>
            <a:ext cx="5254624" cy="338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35500" y="3349309"/>
            <a:ext cx="3001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Demand/Supply Ratio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4669" y="3810974"/>
            <a:ext cx="17231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&gt;=5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&gt;=4 and	&lt;5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&gt;=3 and	&lt;4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&gt;=2 and	&lt;3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&lt;2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33623" y="3351456"/>
            <a:ext cx="4479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Number of ticks for price increase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49744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www.NCDFIeMarket.com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84972" y="3810974"/>
            <a:ext cx="21769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  <a:p>
            <a:pPr algn="ctr"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0"/>
          <p:cNvSpPr txBox="1"/>
          <p:nvPr/>
        </p:nvSpPr>
        <p:spPr>
          <a:xfrm>
            <a:off x="3301687" y="2114772"/>
            <a:ext cx="7696200" cy="1482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811" indent="-232642">
              <a:buFont typeface="Bookman Old Style"/>
              <a:buChar char="•"/>
              <a:tabLst>
                <a:tab pos="250669" algn="l"/>
              </a:tabLst>
            </a:pPr>
            <a:r>
              <a:rPr lang="en-US" b="1" spc="-7" dirty="0">
                <a:solidFill>
                  <a:schemeClr val="bg1"/>
                </a:solidFill>
                <a:latin typeface="+mj-lt"/>
                <a:cs typeface="Bookman Old Style"/>
              </a:rPr>
              <a:t>Registration</a:t>
            </a:r>
          </a:p>
          <a:p>
            <a:pPr marL="249811" indent="-232642">
              <a:buFont typeface="Bookman Old Style"/>
              <a:buChar char="•"/>
              <a:tabLst>
                <a:tab pos="250669" algn="l"/>
              </a:tabLst>
            </a:pPr>
            <a:r>
              <a:rPr lang="en-US" b="1" spc="-7" dirty="0">
                <a:solidFill>
                  <a:schemeClr val="bg1"/>
                </a:solidFill>
                <a:latin typeface="+mj-lt"/>
                <a:cs typeface="Bookman Old Style"/>
              </a:rPr>
              <a:t>Upload product specification subject to minimum parameters set by NCDFI</a:t>
            </a:r>
          </a:p>
          <a:p>
            <a:pPr marL="249811" indent="-232642">
              <a:buFont typeface="Bookman Old Style"/>
              <a:buChar char="•"/>
              <a:tabLst>
                <a:tab pos="250669" algn="l"/>
              </a:tabLst>
            </a:pPr>
            <a:r>
              <a:rPr lang="en-US" b="1" spc="-7" dirty="0">
                <a:solidFill>
                  <a:schemeClr val="bg1"/>
                </a:solidFill>
                <a:latin typeface="+mj-lt"/>
                <a:cs typeface="Bookman Old Style"/>
              </a:rPr>
              <a:t>Product specification should comply with BIS and FSSAI</a:t>
            </a:r>
          </a:p>
        </p:txBody>
      </p:sp>
      <p:sp>
        <p:nvSpPr>
          <p:cNvPr id="20" name="object 18"/>
          <p:cNvSpPr txBox="1"/>
          <p:nvPr/>
        </p:nvSpPr>
        <p:spPr>
          <a:xfrm>
            <a:off x="3301687" y="4021458"/>
            <a:ext cx="769619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811" indent="-232642">
              <a:buFont typeface="Bookman Old Style"/>
              <a:buChar char="•"/>
              <a:tabLst>
                <a:tab pos="250669" algn="l"/>
              </a:tabLst>
            </a:pPr>
            <a:r>
              <a:rPr lang="en-US" b="1" spc="-7" dirty="0">
                <a:solidFill>
                  <a:schemeClr val="bg1"/>
                </a:solidFill>
                <a:latin typeface="+mj-lt"/>
                <a:cs typeface="Bookman Old Style"/>
              </a:rPr>
              <a:t>To enter Minimum and Maximum offered quantity, base price and all relevant details 1 day prior to auction date</a:t>
            </a:r>
          </a:p>
          <a:p>
            <a:pPr marL="249811" indent="-232642">
              <a:buFont typeface="Bookman Old Style"/>
              <a:buChar char="•"/>
              <a:tabLst>
                <a:tab pos="250669" algn="l"/>
              </a:tabLst>
            </a:pPr>
            <a:r>
              <a:rPr lang="en-US" b="1" spc="-7" dirty="0">
                <a:solidFill>
                  <a:schemeClr val="bg1"/>
                </a:solidFill>
                <a:latin typeface="+mj-lt"/>
                <a:cs typeface="Bookman Old Style"/>
              </a:rPr>
              <a:t>To select participant bidders</a:t>
            </a:r>
          </a:p>
        </p:txBody>
      </p:sp>
      <p:sp>
        <p:nvSpPr>
          <p:cNvPr id="21" name="object 26"/>
          <p:cNvSpPr txBox="1"/>
          <p:nvPr/>
        </p:nvSpPr>
        <p:spPr>
          <a:xfrm>
            <a:off x="3301688" y="5992227"/>
            <a:ext cx="7696200" cy="751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811" indent="-232642">
              <a:buFont typeface="Bookman Old Style"/>
              <a:buChar char="•"/>
              <a:tabLst>
                <a:tab pos="250669" algn="l"/>
              </a:tabLst>
            </a:pPr>
            <a:r>
              <a:rPr lang="en-US" b="1" spc="-7" dirty="0">
                <a:solidFill>
                  <a:schemeClr val="bg1"/>
                </a:solidFill>
                <a:latin typeface="+mj-lt"/>
                <a:cs typeface="Bookman Old Style"/>
              </a:rPr>
              <a:t>Invoice to winning bidder</a:t>
            </a:r>
          </a:p>
          <a:p>
            <a:pPr marL="249811" indent="-232642">
              <a:buFont typeface="Bookman Old Style"/>
              <a:buChar char="•"/>
              <a:tabLst>
                <a:tab pos="250669" algn="l"/>
              </a:tabLst>
            </a:pPr>
            <a:r>
              <a:rPr lang="en-US" b="1" spc="-7" dirty="0">
                <a:solidFill>
                  <a:schemeClr val="bg1"/>
                </a:solidFill>
                <a:latin typeface="+mj-lt"/>
                <a:cs typeface="Bookman Old Style"/>
              </a:rPr>
              <a:t>Delivery of goods</a:t>
            </a:r>
          </a:p>
        </p:txBody>
      </p:sp>
      <p:sp>
        <p:nvSpPr>
          <p:cNvPr id="22" name="object 6"/>
          <p:cNvSpPr txBox="1"/>
          <p:nvPr/>
        </p:nvSpPr>
        <p:spPr>
          <a:xfrm>
            <a:off x="2447600" y="2224827"/>
            <a:ext cx="38948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/>
            <a:r>
              <a:rPr sz="7200" b="1" spc="-27" dirty="0">
                <a:solidFill>
                  <a:schemeClr val="bg1"/>
                </a:solidFill>
                <a:latin typeface="+mj-lt"/>
                <a:cs typeface="Bookman Old Style"/>
              </a:rPr>
              <a:t>1</a:t>
            </a:r>
            <a:endParaRPr sz="7200" dirty="0">
              <a:solidFill>
                <a:schemeClr val="bg1"/>
              </a:solidFill>
              <a:latin typeface="+mj-lt"/>
              <a:cs typeface="Bookman Old Style"/>
            </a:endParaRPr>
          </a:p>
        </p:txBody>
      </p:sp>
      <p:sp>
        <p:nvSpPr>
          <p:cNvPr id="23" name="object 14"/>
          <p:cNvSpPr txBox="1"/>
          <p:nvPr/>
        </p:nvSpPr>
        <p:spPr>
          <a:xfrm>
            <a:off x="2442728" y="4145003"/>
            <a:ext cx="38948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/>
            <a:r>
              <a:rPr sz="7200" b="1" spc="-27" dirty="0">
                <a:solidFill>
                  <a:schemeClr val="bg1"/>
                </a:solidFill>
                <a:latin typeface="+mj-lt"/>
                <a:cs typeface="Bookman Old Style"/>
              </a:rPr>
              <a:t>2</a:t>
            </a:r>
            <a:endParaRPr sz="7200" dirty="0">
              <a:solidFill>
                <a:schemeClr val="bg1"/>
              </a:solidFill>
              <a:latin typeface="+mj-lt"/>
              <a:cs typeface="Bookman Old Style"/>
            </a:endParaRPr>
          </a:p>
        </p:txBody>
      </p:sp>
      <p:sp>
        <p:nvSpPr>
          <p:cNvPr id="26" name="object 22"/>
          <p:cNvSpPr txBox="1"/>
          <p:nvPr/>
        </p:nvSpPr>
        <p:spPr>
          <a:xfrm>
            <a:off x="2442728" y="5851053"/>
            <a:ext cx="38948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/>
            <a:r>
              <a:rPr sz="7200" b="1" spc="-27" dirty="0">
                <a:solidFill>
                  <a:schemeClr val="bg1"/>
                </a:solidFill>
                <a:latin typeface="+mj-lt"/>
                <a:cs typeface="Bookman Old Style"/>
              </a:rPr>
              <a:t>3</a:t>
            </a:r>
            <a:endParaRPr sz="7200" dirty="0">
              <a:solidFill>
                <a:schemeClr val="bg1"/>
              </a:solidFill>
              <a:latin typeface="+mj-lt"/>
              <a:cs typeface="Bookman Old Style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149286" y="2192999"/>
            <a:ext cx="0" cy="13260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138566" y="4099684"/>
            <a:ext cx="0" cy="13260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49286" y="5992227"/>
            <a:ext cx="0" cy="7514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ject 2"/>
          <p:cNvSpPr txBox="1">
            <a:spLocks/>
          </p:cNvSpPr>
          <p:nvPr/>
        </p:nvSpPr>
        <p:spPr>
          <a:xfrm>
            <a:off x="3301687" y="782707"/>
            <a:ext cx="775597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1199693" rtl="0" eaLnBrk="1" latinLnBrk="0" hangingPunct="1">
              <a:spcBef>
                <a:spcPct val="0"/>
              </a:spcBef>
              <a:buNone/>
              <a:defRPr sz="5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69" algn="l"/>
            <a:r>
              <a:rPr lang="en-US" sz="3600" b="1" spc="-7" dirty="0">
                <a:solidFill>
                  <a:schemeClr val="bg1"/>
                </a:solidFill>
              </a:rPr>
              <a:t>Seller Activities</a:t>
            </a:r>
          </a:p>
        </p:txBody>
      </p:sp>
    </p:spTree>
    <p:extLst>
      <p:ext uri="{BB962C8B-B14F-4D97-AF65-F5344CB8AC3E}">
        <p14:creationId xmlns:p14="http://schemas.microsoft.com/office/powerpoint/2010/main" val="42316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8344" y="777081"/>
            <a:ext cx="775597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algn="l"/>
            <a:r>
              <a:rPr sz="3600" b="1" spc="-7" dirty="0">
                <a:solidFill>
                  <a:schemeClr val="bg1"/>
                </a:solidFill>
              </a:rPr>
              <a:t>Bidde</a:t>
            </a:r>
            <a:r>
              <a:rPr sz="3600" b="1" dirty="0">
                <a:solidFill>
                  <a:schemeClr val="bg1"/>
                </a:solidFill>
              </a:rPr>
              <a:t>r</a:t>
            </a:r>
            <a:r>
              <a:rPr sz="3600" b="1" spc="412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600" b="1" spc="-7" dirty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58344" y="2109146"/>
            <a:ext cx="7696200" cy="1482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811" indent="-232642">
              <a:buFont typeface="Bookman Old Style"/>
              <a:buChar char="•"/>
              <a:tabLst>
                <a:tab pos="250669" algn="l"/>
              </a:tabLst>
            </a:pPr>
            <a:r>
              <a:rPr b="1" spc="-7" dirty="0">
                <a:solidFill>
                  <a:schemeClr val="bg1"/>
                </a:solidFill>
                <a:latin typeface="+mj-lt"/>
                <a:cs typeface="Bookman Old Style"/>
              </a:rPr>
              <a:t>R</a:t>
            </a:r>
            <a:r>
              <a:rPr b="1" spc="14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gistration</a:t>
            </a:r>
            <a:endParaRPr b="1" dirty="0">
              <a:solidFill>
                <a:schemeClr val="bg1"/>
              </a:solidFill>
              <a:latin typeface="+mj-lt"/>
              <a:cs typeface="Bookman Old Style"/>
            </a:endParaRPr>
          </a:p>
          <a:p>
            <a:pPr marL="249811" indent="-232642">
              <a:spcBef>
                <a:spcPts val="81"/>
              </a:spcBef>
              <a:buFont typeface="Bookman Old Style"/>
              <a:buChar char="•"/>
              <a:tabLst>
                <a:tab pos="250669" algn="l"/>
              </a:tabLst>
            </a:pPr>
            <a:r>
              <a:rPr b="1" spc="-7" dirty="0">
                <a:solidFill>
                  <a:schemeClr val="bg1"/>
                </a:solidFill>
                <a:latin typeface="+mj-lt"/>
                <a:cs typeface="Bookman Old Style"/>
              </a:rPr>
              <a:t>Vi</a:t>
            </a:r>
            <a:r>
              <a:rPr b="1" spc="14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20" dirty="0">
                <a:solidFill>
                  <a:schemeClr val="bg1"/>
                </a:solidFill>
                <a:latin typeface="+mj-lt"/>
                <a:cs typeface="Bookman Old Style"/>
              </a:rPr>
              <a:t>w</a:t>
            </a:r>
            <a:r>
              <a:rPr b="1" spc="14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7" dirty="0">
                <a:solidFill>
                  <a:schemeClr val="bg1"/>
                </a:solidFill>
                <a:latin typeface="+mj-lt"/>
                <a:cs typeface="Bookman Old Style"/>
              </a:rPr>
              <a:t>produc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t</a:t>
            </a:r>
            <a:r>
              <a:rPr b="1" spc="16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sp</a:t>
            </a:r>
            <a:r>
              <a:rPr b="1" spc="14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cification</a:t>
            </a:r>
            <a:r>
              <a:rPr b="1" spc="154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20" dirty="0">
                <a:solidFill>
                  <a:schemeClr val="bg1"/>
                </a:solidFill>
                <a:latin typeface="+mj-lt"/>
                <a:cs typeface="Bookman Old Style"/>
              </a:rPr>
              <a:t>o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f</a:t>
            </a:r>
            <a:r>
              <a:rPr b="1" spc="16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the</a:t>
            </a:r>
            <a:r>
              <a:rPr b="1" spc="162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20" dirty="0">
                <a:solidFill>
                  <a:schemeClr val="bg1"/>
                </a:solidFill>
                <a:latin typeface="+mj-lt"/>
                <a:cs typeface="Bookman Old Style"/>
              </a:rPr>
              <a:t>off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r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ed</a:t>
            </a:r>
            <a:r>
              <a:rPr b="1" spc="135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7" dirty="0">
                <a:solidFill>
                  <a:schemeClr val="bg1"/>
                </a:solidFill>
                <a:latin typeface="+mj-lt"/>
                <a:cs typeface="Bookman Old Style"/>
              </a:rPr>
              <a:t>product</a:t>
            </a:r>
            <a:endParaRPr b="1" dirty="0">
              <a:solidFill>
                <a:schemeClr val="bg1"/>
              </a:solidFill>
              <a:latin typeface="+mj-lt"/>
              <a:cs typeface="Bookman Old Style"/>
            </a:endParaRPr>
          </a:p>
          <a:p>
            <a:pPr marL="249811" marR="545978" indent="-232642">
              <a:lnSpc>
                <a:spcPts val="2569"/>
              </a:lnSpc>
              <a:spcBef>
                <a:spcPts val="460"/>
              </a:spcBef>
              <a:buFont typeface="Bookman Old Style"/>
              <a:buChar char="•"/>
              <a:tabLst>
                <a:tab pos="250669" algn="l"/>
                <a:tab pos="1318589" algn="l"/>
              </a:tabLst>
            </a:pPr>
            <a:r>
              <a:rPr b="1" spc="-7" dirty="0" smtClean="0">
                <a:solidFill>
                  <a:schemeClr val="bg1"/>
                </a:solidFill>
                <a:latin typeface="+mj-lt"/>
                <a:cs typeface="Bookman Old Style"/>
              </a:rPr>
              <a:t>V</a:t>
            </a:r>
            <a:r>
              <a:rPr b="1" spc="14" dirty="0" smtClean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14" dirty="0" smtClean="0">
                <a:solidFill>
                  <a:schemeClr val="bg1"/>
                </a:solidFill>
                <a:latin typeface="+mj-lt"/>
                <a:cs typeface="Bookman Old Style"/>
              </a:rPr>
              <a:t>rify</a:t>
            </a:r>
            <a:r>
              <a:rPr lang="en-US" b="1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dirty="0" smtClean="0">
                <a:solidFill>
                  <a:schemeClr val="bg1"/>
                </a:solidFill>
                <a:latin typeface="+mj-lt"/>
                <a:cs typeface="Bookman Old Style"/>
              </a:rPr>
              <a:t>the</a:t>
            </a:r>
            <a:r>
              <a:rPr b="1" spc="162" dirty="0" smtClean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20" dirty="0">
                <a:solidFill>
                  <a:schemeClr val="bg1"/>
                </a:solidFill>
                <a:latin typeface="+mj-lt"/>
                <a:cs typeface="Bookman Old Style"/>
              </a:rPr>
              <a:t>additiona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l</a:t>
            </a:r>
            <a:r>
              <a:rPr b="1" spc="16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charg</a:t>
            </a:r>
            <a:r>
              <a:rPr b="1" spc="14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s</a:t>
            </a:r>
            <a:r>
              <a:rPr b="1" spc="14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such</a:t>
            </a:r>
            <a:r>
              <a:rPr b="1" spc="183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7" dirty="0">
                <a:solidFill>
                  <a:schemeClr val="bg1"/>
                </a:solidFill>
                <a:latin typeface="+mj-lt"/>
                <a:cs typeface="Bookman Old Style"/>
              </a:rPr>
              <a:t>a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s</a:t>
            </a:r>
            <a:r>
              <a:rPr b="1" spc="16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fr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ight</a:t>
            </a:r>
            <a:r>
              <a:rPr b="1" spc="-7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dirty="0" smtClean="0">
                <a:solidFill>
                  <a:schemeClr val="bg1"/>
                </a:solidFill>
                <a:latin typeface="+mj-lt"/>
                <a:cs typeface="Bookman Old Style"/>
              </a:rPr>
              <a:t>charg</a:t>
            </a:r>
            <a:r>
              <a:rPr b="1" spc="14" dirty="0" smtClean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14" dirty="0" smtClean="0">
                <a:solidFill>
                  <a:schemeClr val="bg1"/>
                </a:solidFill>
                <a:latin typeface="+mj-lt"/>
                <a:cs typeface="Bookman Old Style"/>
              </a:rPr>
              <a:t>s,</a:t>
            </a:r>
            <a:r>
              <a:rPr lang="en-US" b="1" spc="14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dirty="0" smtClean="0">
                <a:solidFill>
                  <a:schemeClr val="bg1"/>
                </a:solidFill>
                <a:latin typeface="+mj-lt"/>
                <a:cs typeface="Bookman Old Style"/>
              </a:rPr>
              <a:t>insuranc</a:t>
            </a:r>
            <a:r>
              <a:rPr b="1" spc="7" dirty="0" smtClean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,</a:t>
            </a:r>
            <a:r>
              <a:rPr b="1" spc="14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tax</a:t>
            </a:r>
            <a:r>
              <a:rPr b="1" spc="14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s,</a:t>
            </a:r>
            <a:r>
              <a:rPr b="1" spc="14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14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tc.</a:t>
            </a:r>
            <a:endParaRPr b="1" dirty="0">
              <a:solidFill>
                <a:schemeClr val="bg1"/>
              </a:solidFill>
              <a:latin typeface="+mj-lt"/>
              <a:cs typeface="Bookman Old Styl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58344" y="4015832"/>
            <a:ext cx="7696199" cy="1482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811" indent="-232642">
              <a:buFont typeface="Bookman Old Style"/>
              <a:buChar char="•"/>
              <a:tabLst>
                <a:tab pos="250669" algn="l"/>
              </a:tabLst>
            </a:pPr>
            <a:r>
              <a:rPr b="1" spc="-7" dirty="0">
                <a:solidFill>
                  <a:schemeClr val="bg1"/>
                </a:solidFill>
                <a:latin typeface="+mj-lt"/>
                <a:cs typeface="Bookman Old Style"/>
              </a:rPr>
              <a:t>S</a:t>
            </a:r>
            <a:r>
              <a:rPr b="1" spc="14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l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ct</a:t>
            </a:r>
            <a:r>
              <a:rPr b="1" spc="135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lot</a:t>
            </a:r>
            <a:r>
              <a:rPr b="1" spc="16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14" dirty="0" smtClean="0">
                <a:solidFill>
                  <a:schemeClr val="bg1"/>
                </a:solidFill>
                <a:latin typeface="+mj-lt"/>
                <a:cs typeface="Bookman Old Style"/>
              </a:rPr>
              <a:t>size</a:t>
            </a:r>
            <a:endParaRPr b="1" dirty="0" smtClean="0">
              <a:solidFill>
                <a:schemeClr val="bg1"/>
              </a:solidFill>
              <a:latin typeface="+mj-lt"/>
              <a:cs typeface="Bookman Old Style"/>
            </a:endParaRPr>
          </a:p>
          <a:p>
            <a:pPr marL="249811" indent="-232642">
              <a:spcBef>
                <a:spcPts val="81"/>
              </a:spcBef>
              <a:buFont typeface="Bookman Old Style"/>
              <a:buChar char="•"/>
              <a:tabLst>
                <a:tab pos="250669" algn="l"/>
              </a:tabLst>
            </a:pPr>
            <a:r>
              <a:rPr b="1" spc="-7" dirty="0" smtClean="0">
                <a:solidFill>
                  <a:schemeClr val="bg1"/>
                </a:solidFill>
                <a:latin typeface="+mj-lt"/>
                <a:cs typeface="Bookman Old Style"/>
              </a:rPr>
              <a:t>Ent</a:t>
            </a:r>
            <a:r>
              <a:rPr b="1" spc="14" dirty="0" smtClean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14" dirty="0" smtClean="0">
                <a:solidFill>
                  <a:schemeClr val="bg1"/>
                </a:solidFill>
                <a:latin typeface="+mj-lt"/>
                <a:cs typeface="Bookman Old Style"/>
              </a:rPr>
              <a:t>r</a:t>
            </a:r>
            <a:r>
              <a:rPr b="1" spc="149" dirty="0" smtClean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dirty="0" smtClean="0">
                <a:solidFill>
                  <a:schemeClr val="bg1"/>
                </a:solidFill>
                <a:latin typeface="+mj-lt"/>
                <a:cs typeface="Bookman Old Style"/>
              </a:rPr>
              <a:t>the</a:t>
            </a:r>
            <a:r>
              <a:rPr b="1" spc="162" dirty="0" smtClean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14" dirty="0" smtClean="0">
                <a:solidFill>
                  <a:schemeClr val="bg1"/>
                </a:solidFill>
                <a:latin typeface="+mj-lt"/>
                <a:cs typeface="Bookman Old Style"/>
              </a:rPr>
              <a:t>Bid</a:t>
            </a:r>
            <a:r>
              <a:rPr b="1" spc="162" dirty="0" smtClean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7" dirty="0" smtClean="0">
                <a:solidFill>
                  <a:schemeClr val="bg1"/>
                </a:solidFill>
                <a:latin typeface="+mj-lt"/>
                <a:cs typeface="Bookman Old Style"/>
              </a:rPr>
              <a:t>quantit</a:t>
            </a:r>
            <a:r>
              <a:rPr b="1" dirty="0" smtClean="0">
                <a:solidFill>
                  <a:schemeClr val="bg1"/>
                </a:solidFill>
                <a:latin typeface="+mj-lt"/>
                <a:cs typeface="Bookman Old Style"/>
              </a:rPr>
              <a:t>y</a:t>
            </a:r>
            <a:r>
              <a:rPr b="1" spc="169" dirty="0" smtClean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14" dirty="0" smtClean="0">
                <a:solidFill>
                  <a:schemeClr val="bg1"/>
                </a:solidFill>
                <a:latin typeface="+mj-lt"/>
                <a:cs typeface="Bookman Old Style"/>
              </a:rPr>
              <a:t>for</a:t>
            </a:r>
            <a:r>
              <a:rPr b="1" spc="169" dirty="0" smtClean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14" dirty="0" smtClean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7" dirty="0" smtClean="0">
                <a:solidFill>
                  <a:schemeClr val="bg1"/>
                </a:solidFill>
                <a:latin typeface="+mj-lt"/>
                <a:cs typeface="Bookman Old Style"/>
              </a:rPr>
              <a:t>ac</a:t>
            </a:r>
            <a:r>
              <a:rPr b="1" dirty="0" smtClean="0">
                <a:solidFill>
                  <a:schemeClr val="bg1"/>
                </a:solidFill>
                <a:latin typeface="+mj-lt"/>
                <a:cs typeface="Bookman Old Style"/>
              </a:rPr>
              <a:t>h</a:t>
            </a:r>
            <a:r>
              <a:rPr b="1" spc="149" dirty="0" smtClean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dirty="0" smtClean="0">
                <a:solidFill>
                  <a:schemeClr val="bg1"/>
                </a:solidFill>
                <a:latin typeface="+mj-lt"/>
                <a:cs typeface="Bookman Old Style"/>
              </a:rPr>
              <a:t>round</a:t>
            </a:r>
            <a:r>
              <a:rPr b="1" spc="162" dirty="0" smtClean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7" dirty="0" smtClean="0">
                <a:solidFill>
                  <a:schemeClr val="bg1"/>
                </a:solidFill>
                <a:latin typeface="+mj-lt"/>
                <a:cs typeface="Bookman Old Style"/>
              </a:rPr>
              <a:t>o</a:t>
            </a:r>
            <a:r>
              <a:rPr b="1" dirty="0" smtClean="0">
                <a:solidFill>
                  <a:schemeClr val="bg1"/>
                </a:solidFill>
                <a:latin typeface="+mj-lt"/>
                <a:cs typeface="Bookman Old Style"/>
              </a:rPr>
              <a:t>r</a:t>
            </a:r>
            <a:r>
              <a:rPr b="1" spc="169" dirty="0" smtClean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7" dirty="0" smtClean="0">
                <a:solidFill>
                  <a:schemeClr val="bg1"/>
                </a:solidFill>
                <a:latin typeface="+mj-lt"/>
                <a:cs typeface="Bookman Old Style"/>
              </a:rPr>
              <a:t>Aut</a:t>
            </a:r>
            <a:r>
              <a:rPr b="1" dirty="0" smtClean="0">
                <a:solidFill>
                  <a:schemeClr val="bg1"/>
                </a:solidFill>
                <a:latin typeface="+mj-lt"/>
                <a:cs typeface="Bookman Old Style"/>
              </a:rPr>
              <a:t>o</a:t>
            </a:r>
            <a:r>
              <a:rPr b="1" spc="169" dirty="0" smtClean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7" dirty="0" smtClean="0">
                <a:solidFill>
                  <a:schemeClr val="bg1"/>
                </a:solidFill>
                <a:latin typeface="+mj-lt"/>
                <a:cs typeface="Bookman Old Style"/>
              </a:rPr>
              <a:t>bid</a:t>
            </a:r>
            <a:endParaRPr b="1" dirty="0" smtClean="0">
              <a:solidFill>
                <a:schemeClr val="bg1"/>
              </a:solidFill>
              <a:latin typeface="+mj-lt"/>
              <a:cs typeface="Bookman Old Style"/>
            </a:endParaRPr>
          </a:p>
          <a:p>
            <a:pPr marL="249811" marR="6868" indent="-232642">
              <a:lnSpc>
                <a:spcPts val="2569"/>
              </a:lnSpc>
              <a:spcBef>
                <a:spcPts val="460"/>
              </a:spcBef>
              <a:buFont typeface="Bookman Old Style"/>
              <a:buChar char="•"/>
              <a:tabLst>
                <a:tab pos="250669" algn="l"/>
              </a:tabLst>
            </a:pPr>
            <a:r>
              <a:rPr b="1" spc="-20" dirty="0" smtClean="0">
                <a:solidFill>
                  <a:schemeClr val="bg1"/>
                </a:solidFill>
                <a:latin typeface="+mj-lt"/>
                <a:cs typeface="Bookman Old Style"/>
              </a:rPr>
              <a:t>Bidd</a:t>
            </a:r>
            <a:r>
              <a:rPr b="1" spc="-7" dirty="0" smtClean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14" dirty="0" smtClean="0">
                <a:solidFill>
                  <a:schemeClr val="bg1"/>
                </a:solidFill>
                <a:latin typeface="+mj-lt"/>
                <a:cs typeface="Bookman Old Style"/>
              </a:rPr>
              <a:t>r</a:t>
            </a:r>
            <a:r>
              <a:rPr b="1" spc="149" dirty="0" smtClean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can</a:t>
            </a:r>
            <a:r>
              <a:rPr b="1" spc="16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modify</a:t>
            </a:r>
            <a:r>
              <a:rPr b="1" spc="16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th</a:t>
            </a:r>
            <a:r>
              <a:rPr b="1" spc="14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ir</a:t>
            </a:r>
            <a:r>
              <a:rPr b="1" spc="14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7" dirty="0">
                <a:solidFill>
                  <a:schemeClr val="bg1"/>
                </a:solidFill>
                <a:latin typeface="+mj-lt"/>
                <a:cs typeface="Bookman Old Style"/>
              </a:rPr>
              <a:t>bid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s</a:t>
            </a:r>
            <a:r>
              <a:rPr b="1" spc="16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7" dirty="0">
                <a:solidFill>
                  <a:schemeClr val="bg1"/>
                </a:solidFill>
                <a:latin typeface="+mj-lt"/>
                <a:cs typeface="Bookman Old Style"/>
              </a:rPr>
              <a:t>an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y</a:t>
            </a:r>
            <a:r>
              <a:rPr b="1" spc="16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7" dirty="0">
                <a:solidFill>
                  <a:schemeClr val="bg1"/>
                </a:solidFill>
                <a:latin typeface="+mj-lt"/>
                <a:cs typeface="Bookman Old Style"/>
              </a:rPr>
              <a:t>numb</a:t>
            </a:r>
            <a:r>
              <a:rPr b="1" spc="14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r</a:t>
            </a:r>
            <a:r>
              <a:rPr b="1" spc="14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20" dirty="0">
                <a:solidFill>
                  <a:schemeClr val="bg1"/>
                </a:solidFill>
                <a:latin typeface="+mj-lt"/>
                <a:cs typeface="Bookman Old Style"/>
              </a:rPr>
              <a:t>o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f</a:t>
            </a:r>
            <a:r>
              <a:rPr b="1" spc="16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tim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es</a:t>
            </a:r>
            <a:r>
              <a:rPr b="1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7" dirty="0">
                <a:solidFill>
                  <a:schemeClr val="bg1"/>
                </a:solidFill>
                <a:latin typeface="+mj-lt"/>
                <a:cs typeface="Bookman Old Style"/>
              </a:rPr>
              <a:t>durin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g</a:t>
            </a:r>
            <a:r>
              <a:rPr b="1" spc="16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round.</a:t>
            </a:r>
            <a:r>
              <a:rPr b="1" spc="162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20" dirty="0">
                <a:solidFill>
                  <a:schemeClr val="bg1"/>
                </a:solidFill>
                <a:latin typeface="+mj-lt"/>
                <a:cs typeface="Bookman Old Style"/>
              </a:rPr>
              <a:t>Only</a:t>
            </a:r>
            <a:r>
              <a:rPr b="1" spc="162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lat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st</a:t>
            </a:r>
            <a:r>
              <a:rPr b="1" spc="14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7" dirty="0">
                <a:solidFill>
                  <a:schemeClr val="bg1"/>
                </a:solidFill>
                <a:latin typeface="+mj-lt"/>
                <a:cs typeface="Bookman Old Style"/>
              </a:rPr>
              <a:t>bi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d</a:t>
            </a:r>
            <a:r>
              <a:rPr b="1" spc="16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consid</a:t>
            </a:r>
            <a:r>
              <a:rPr b="1" spc="14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r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ed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258345" y="5986601"/>
            <a:ext cx="7696200" cy="751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811" indent="-232642">
              <a:buFont typeface="Bookman Old Style"/>
              <a:buChar char="•"/>
              <a:tabLst>
                <a:tab pos="250669" algn="l"/>
              </a:tabLst>
            </a:pPr>
            <a:r>
              <a:rPr b="1" spc="-7" dirty="0">
                <a:solidFill>
                  <a:schemeClr val="bg1"/>
                </a:solidFill>
                <a:latin typeface="+mj-lt"/>
                <a:cs typeface="Bookman Old Style"/>
              </a:rPr>
              <a:t>Aft</a:t>
            </a:r>
            <a:r>
              <a:rPr b="1" spc="7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r</a:t>
            </a:r>
            <a:r>
              <a:rPr b="1" spc="14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7" dirty="0">
                <a:solidFill>
                  <a:schemeClr val="bg1"/>
                </a:solidFill>
                <a:latin typeface="+mj-lt"/>
                <a:cs typeface="Bookman Old Style"/>
              </a:rPr>
              <a:t>auctio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n</a:t>
            </a:r>
            <a:r>
              <a:rPr b="1" spc="16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m</a:t>
            </a:r>
            <a:r>
              <a:rPr b="1" spc="-7" dirty="0">
                <a:solidFill>
                  <a:schemeClr val="bg1"/>
                </a:solidFill>
                <a:latin typeface="+mj-lt"/>
                <a:cs typeface="Bookman Old Style"/>
              </a:rPr>
              <a:t>ak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154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7" dirty="0">
                <a:solidFill>
                  <a:schemeClr val="bg1"/>
                </a:solidFill>
                <a:latin typeface="+mj-lt"/>
                <a:cs typeface="Bookman Old Style"/>
              </a:rPr>
              <a:t>pay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m</a:t>
            </a:r>
            <a:r>
              <a:rPr b="1" spc="7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7" dirty="0">
                <a:solidFill>
                  <a:schemeClr val="bg1"/>
                </a:solidFill>
                <a:latin typeface="+mj-lt"/>
                <a:cs typeface="Bookman Old Style"/>
              </a:rPr>
              <a:t>n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t</a:t>
            </a:r>
            <a:r>
              <a:rPr b="1" spc="14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to</a:t>
            </a:r>
            <a:r>
              <a:rPr b="1" spc="16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s</a:t>
            </a:r>
            <a:r>
              <a:rPr b="1" spc="7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ll</a:t>
            </a:r>
            <a:r>
              <a:rPr b="1" spc="7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r</a:t>
            </a:r>
          </a:p>
          <a:p>
            <a:pPr marL="249811" indent="-232642">
              <a:spcBef>
                <a:spcPts val="81"/>
              </a:spcBef>
              <a:buFont typeface="Bookman Old Style"/>
              <a:buChar char="•"/>
              <a:tabLst>
                <a:tab pos="250669" algn="l"/>
              </a:tabLst>
            </a:pPr>
            <a:r>
              <a:rPr b="1" spc="-20" dirty="0">
                <a:solidFill>
                  <a:schemeClr val="bg1"/>
                </a:solidFill>
                <a:latin typeface="+mj-lt"/>
                <a:cs typeface="Bookman Old Style"/>
              </a:rPr>
              <a:t>T</a:t>
            </a:r>
            <a:r>
              <a:rPr b="1" spc="-7" dirty="0">
                <a:solidFill>
                  <a:schemeClr val="bg1"/>
                </a:solidFill>
                <a:latin typeface="+mj-lt"/>
                <a:cs typeface="Bookman Old Style"/>
              </a:rPr>
              <a:t>ak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183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7" dirty="0">
                <a:solidFill>
                  <a:schemeClr val="bg1"/>
                </a:solidFill>
                <a:latin typeface="+mj-lt"/>
                <a:cs typeface="Bookman Old Style"/>
              </a:rPr>
              <a:t>d</a:t>
            </a:r>
            <a:r>
              <a:rPr b="1" spc="14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liv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ry</a:t>
            </a:r>
            <a:r>
              <a:rPr b="1" spc="135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20" dirty="0">
                <a:solidFill>
                  <a:schemeClr val="bg1"/>
                </a:solidFill>
                <a:latin typeface="+mj-lt"/>
                <a:cs typeface="Bookman Old Style"/>
              </a:rPr>
              <a:t>o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f</a:t>
            </a:r>
            <a:r>
              <a:rPr b="1" spc="16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7" dirty="0">
                <a:solidFill>
                  <a:schemeClr val="bg1"/>
                </a:solidFill>
                <a:latin typeface="+mj-lt"/>
                <a:cs typeface="Bookman Old Style"/>
              </a:rPr>
              <a:t>good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s</a:t>
            </a:r>
            <a:r>
              <a:rPr b="1" spc="169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within</a:t>
            </a:r>
            <a:r>
              <a:rPr b="1" spc="162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sp</a:t>
            </a:r>
            <a:r>
              <a:rPr b="1" spc="14" dirty="0">
                <a:solidFill>
                  <a:schemeClr val="bg1"/>
                </a:solidFill>
                <a:latin typeface="+mj-lt"/>
                <a:cs typeface="Bookman Old Style"/>
              </a:rPr>
              <a:t>e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cifi</a:t>
            </a:r>
            <a:r>
              <a:rPr b="1" dirty="0">
                <a:solidFill>
                  <a:schemeClr val="bg1"/>
                </a:solidFill>
                <a:latin typeface="+mj-lt"/>
                <a:cs typeface="Bookman Old Style"/>
              </a:rPr>
              <a:t>ed</a:t>
            </a:r>
            <a:r>
              <a:rPr b="1" spc="115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r>
              <a:rPr b="1" spc="-14" dirty="0">
                <a:solidFill>
                  <a:schemeClr val="bg1"/>
                </a:solidFill>
                <a:latin typeface="+mj-lt"/>
                <a:cs typeface="Bookman Old Style"/>
              </a:rPr>
              <a:t>time</a:t>
            </a:r>
            <a:endParaRPr b="1" dirty="0">
              <a:solidFill>
                <a:schemeClr val="bg1"/>
              </a:solidFill>
              <a:latin typeface="+mj-lt"/>
              <a:cs typeface="Bookman Old Style"/>
            </a:endParaRPr>
          </a:p>
        </p:txBody>
      </p:sp>
      <p:sp>
        <p:nvSpPr>
          <p:cNvPr id="28" name="object 6"/>
          <p:cNvSpPr txBox="1"/>
          <p:nvPr/>
        </p:nvSpPr>
        <p:spPr>
          <a:xfrm>
            <a:off x="2404257" y="2219201"/>
            <a:ext cx="38948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/>
            <a:r>
              <a:rPr sz="7200" b="1" spc="-27" dirty="0">
                <a:solidFill>
                  <a:schemeClr val="bg1"/>
                </a:solidFill>
                <a:latin typeface="+mj-lt"/>
                <a:cs typeface="Bookman Old Style"/>
              </a:rPr>
              <a:t>1</a:t>
            </a:r>
            <a:endParaRPr sz="7200" dirty="0">
              <a:solidFill>
                <a:schemeClr val="bg1"/>
              </a:solidFill>
              <a:latin typeface="+mj-lt"/>
              <a:cs typeface="Bookman Old Style"/>
            </a:endParaRPr>
          </a:p>
        </p:txBody>
      </p:sp>
      <p:sp>
        <p:nvSpPr>
          <p:cNvPr id="30" name="object 14"/>
          <p:cNvSpPr txBox="1"/>
          <p:nvPr/>
        </p:nvSpPr>
        <p:spPr>
          <a:xfrm>
            <a:off x="2399385" y="4139377"/>
            <a:ext cx="38948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/>
            <a:r>
              <a:rPr sz="7200" b="1" spc="-27" dirty="0">
                <a:solidFill>
                  <a:schemeClr val="bg1"/>
                </a:solidFill>
                <a:latin typeface="+mj-lt"/>
                <a:cs typeface="Bookman Old Style"/>
              </a:rPr>
              <a:t>2</a:t>
            </a:r>
            <a:endParaRPr sz="7200" dirty="0">
              <a:solidFill>
                <a:schemeClr val="bg1"/>
              </a:solidFill>
              <a:latin typeface="+mj-lt"/>
              <a:cs typeface="Bookman Old Style"/>
            </a:endParaRPr>
          </a:p>
        </p:txBody>
      </p:sp>
      <p:sp>
        <p:nvSpPr>
          <p:cNvPr id="32" name="object 22"/>
          <p:cNvSpPr txBox="1"/>
          <p:nvPr/>
        </p:nvSpPr>
        <p:spPr>
          <a:xfrm>
            <a:off x="2399385" y="5845427"/>
            <a:ext cx="38948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/>
            <a:r>
              <a:rPr sz="7200" b="1" spc="-27" dirty="0">
                <a:solidFill>
                  <a:schemeClr val="bg1"/>
                </a:solidFill>
                <a:latin typeface="+mj-lt"/>
                <a:cs typeface="Bookman Old Style"/>
              </a:rPr>
              <a:t>3</a:t>
            </a:r>
            <a:endParaRPr sz="7200" dirty="0">
              <a:solidFill>
                <a:schemeClr val="bg1"/>
              </a:solidFill>
              <a:latin typeface="+mj-lt"/>
              <a:cs typeface="Bookman Old Style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105943" y="2187373"/>
            <a:ext cx="0" cy="13260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95223" y="4094058"/>
            <a:ext cx="0" cy="13260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05943" y="5986601"/>
            <a:ext cx="0" cy="7514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0945" y="700881"/>
            <a:ext cx="38862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algn="l"/>
            <a:r>
              <a:rPr sz="3600" b="1" spc="-7" dirty="0">
                <a:solidFill>
                  <a:schemeClr val="bg1"/>
                </a:solidFill>
              </a:rPr>
              <a:t>Pos</a:t>
            </a:r>
            <a:r>
              <a:rPr sz="3600" b="1" dirty="0">
                <a:solidFill>
                  <a:schemeClr val="bg1"/>
                </a:solidFill>
              </a:rPr>
              <a:t>t</a:t>
            </a:r>
            <a:r>
              <a:rPr sz="3600" b="1" spc="43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600" b="1" spc="-7" dirty="0">
                <a:solidFill>
                  <a:schemeClr val="bg1"/>
                </a:solidFill>
              </a:rPr>
              <a:t>Auction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2844" y="3291681"/>
            <a:ext cx="108585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500" b="1" smtClean="0">
                <a:solidFill>
                  <a:schemeClr val="tx2"/>
                </a:solidFill>
              </a:rPr>
              <a:t>Seller contact bidders after the trading event to confirm the deal.</a:t>
            </a:r>
          </a:p>
          <a:p>
            <a:endParaRPr lang="en-IN" sz="2500" b="1" smtClean="0">
              <a:solidFill>
                <a:schemeClr val="tx2"/>
              </a:solidFill>
            </a:endParaRPr>
          </a:p>
          <a:p>
            <a:r>
              <a:rPr lang="en-IN" sz="2500" b="1" smtClean="0">
                <a:solidFill>
                  <a:schemeClr val="tx2"/>
                </a:solidFill>
              </a:rPr>
              <a:t>Payment will be released by the buyers while seller will deliver the commodities.</a:t>
            </a:r>
          </a:p>
          <a:p>
            <a:endParaRPr lang="en-IN" sz="2500" b="1" smtClean="0">
              <a:solidFill>
                <a:schemeClr val="tx2"/>
              </a:solidFill>
            </a:endParaRPr>
          </a:p>
          <a:p>
            <a:r>
              <a:rPr lang="en-IN" sz="2500" b="1" smtClean="0">
                <a:solidFill>
                  <a:schemeClr val="tx2"/>
                </a:solidFill>
              </a:rPr>
              <a:t>eAuction results shall be final and cannot be renegotiated.</a:t>
            </a:r>
            <a:endParaRPr lang="en-IN" sz="25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G:\Current Project\NCDFI - ANAND - 10072017\NCDFI - Pres\Images\0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744" y="624681"/>
            <a:ext cx="1537818" cy="7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49744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www.NCDFIeMarket.com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34344" y="777081"/>
            <a:ext cx="73914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algn="l"/>
            <a:r>
              <a:rPr sz="3600" b="1" dirty="0" smtClean="0">
                <a:solidFill>
                  <a:schemeClr val="bg1"/>
                </a:solidFill>
              </a:rPr>
              <a:t>Registra</a:t>
            </a:r>
            <a:r>
              <a:rPr sz="3600" b="1" spc="-27" dirty="0" smtClean="0">
                <a:solidFill>
                  <a:schemeClr val="bg1"/>
                </a:solidFill>
              </a:rPr>
              <a:t>t</a:t>
            </a:r>
            <a:r>
              <a:rPr sz="3600" b="1" dirty="0" smtClean="0">
                <a:solidFill>
                  <a:schemeClr val="bg1"/>
                </a:solidFill>
              </a:rPr>
              <a:t>ion</a:t>
            </a:r>
            <a:r>
              <a:rPr lang="en-IN" sz="3600" b="1" spc="433" dirty="0">
                <a:solidFill>
                  <a:schemeClr val="bg1"/>
                </a:solidFill>
                <a:cs typeface="Times New Roman"/>
              </a:rPr>
              <a:t>/</a:t>
            </a:r>
            <a:r>
              <a:rPr sz="3600" b="1" spc="-7" dirty="0" smtClean="0">
                <a:solidFill>
                  <a:schemeClr val="bg1"/>
                </a:solidFill>
              </a:rPr>
              <a:t>Tr</a:t>
            </a:r>
            <a:r>
              <a:rPr sz="3600" b="1" spc="-20" dirty="0" smtClean="0">
                <a:solidFill>
                  <a:schemeClr val="bg1"/>
                </a:solidFill>
              </a:rPr>
              <a:t>a</a:t>
            </a:r>
            <a:r>
              <a:rPr sz="3600" b="1" spc="-7" dirty="0" smtClean="0">
                <a:solidFill>
                  <a:schemeClr val="bg1"/>
                </a:solidFill>
              </a:rPr>
              <a:t>nsactio</a:t>
            </a:r>
            <a:r>
              <a:rPr sz="3600" b="1" dirty="0" smtClean="0">
                <a:solidFill>
                  <a:schemeClr val="bg1"/>
                </a:solidFill>
              </a:rPr>
              <a:t>n</a:t>
            </a:r>
            <a:r>
              <a:rPr sz="3600" b="1" spc="446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sz="3600" b="1" spc="-7" dirty="0" smtClean="0">
                <a:solidFill>
                  <a:schemeClr val="bg1"/>
                </a:solidFill>
              </a:rPr>
              <a:t>Fees</a:t>
            </a:r>
            <a:r>
              <a:rPr lang="en-IN" sz="3600" b="1" spc="-7" dirty="0" smtClean="0">
                <a:solidFill>
                  <a:schemeClr val="bg1"/>
                </a:solidFill>
              </a:rPr>
              <a:t>/EMD</a:t>
            </a:r>
            <a:endParaRPr sz="3600" b="1" spc="-7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515083"/>
              </p:ext>
            </p:extLst>
          </p:nvPr>
        </p:nvGraphicFramePr>
        <p:xfrm>
          <a:off x="2572544" y="2148681"/>
          <a:ext cx="8610600" cy="2891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0184">
                <a:tc>
                  <a:txBody>
                    <a:bodyPr/>
                    <a:lstStyle/>
                    <a:p>
                      <a:pPr marL="377825" indent="-342900" algn="l">
                        <a:lnSpc>
                          <a:spcPct val="100000"/>
                        </a:lnSpc>
                        <a:buFont typeface="Wingdings"/>
                        <a:buNone/>
                        <a:tabLst>
                          <a:tab pos="378460" algn="l"/>
                        </a:tabLst>
                      </a:pPr>
                      <a:r>
                        <a:rPr sz="20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Registration</a:t>
                      </a:r>
                      <a:endParaRPr sz="2000" b="1" dirty="0">
                        <a:solidFill>
                          <a:schemeClr val="tx2"/>
                        </a:solidFill>
                        <a:latin typeface="+mn-lt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3825" algn="l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sz="2000" b="1" dirty="0">
                          <a:solidFill>
                            <a:schemeClr val="tx2"/>
                          </a:solidFill>
                          <a:latin typeface="+mn-lt"/>
                        </a:rPr>
                        <a:t>Rs</a:t>
                      </a:r>
                      <a:r>
                        <a:rPr sz="2000" b="1" spc="16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sz="2000" b="1" spc="-5" dirty="0">
                          <a:solidFill>
                            <a:schemeClr val="tx2"/>
                          </a:solidFill>
                          <a:latin typeface="+mn-lt"/>
                        </a:rPr>
                        <a:t>5,000</a:t>
                      </a:r>
                      <a:endParaRPr sz="2000" b="1" dirty="0">
                        <a:solidFill>
                          <a:schemeClr val="tx2"/>
                        </a:solidFill>
                        <a:latin typeface="+mn-lt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sz="2000" b="1" dirty="0">
                        <a:solidFill>
                          <a:schemeClr val="tx2"/>
                        </a:solidFill>
                        <a:latin typeface="+mn-lt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912">
                <a:tc>
                  <a:txBody>
                    <a:bodyPr/>
                    <a:lstStyle/>
                    <a:p>
                      <a:pPr marL="377825" indent="-342900" algn="l">
                        <a:lnSpc>
                          <a:spcPct val="100000"/>
                        </a:lnSpc>
                        <a:buFont typeface="Wingdings"/>
                        <a:buNone/>
                        <a:tabLst>
                          <a:tab pos="378460" algn="l"/>
                        </a:tabLst>
                      </a:pPr>
                      <a:r>
                        <a:rPr sz="2000" b="1" spc="-5" dirty="0">
                          <a:solidFill>
                            <a:schemeClr val="tx2"/>
                          </a:solidFill>
                          <a:latin typeface="+mn-lt"/>
                        </a:rPr>
                        <a:t>Annua</a:t>
                      </a:r>
                      <a:r>
                        <a:rPr sz="2000" b="1" dirty="0">
                          <a:solidFill>
                            <a:schemeClr val="tx2"/>
                          </a:solidFill>
                          <a:latin typeface="+mn-lt"/>
                        </a:rPr>
                        <a:t>l</a:t>
                      </a:r>
                      <a:r>
                        <a:rPr sz="2000" b="1" spc="175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sz="2000" b="1" spc="-15" dirty="0">
                          <a:solidFill>
                            <a:schemeClr val="tx2"/>
                          </a:solidFill>
                          <a:latin typeface="+mn-lt"/>
                        </a:rPr>
                        <a:t>M</a:t>
                      </a:r>
                      <a:r>
                        <a:rPr sz="2000" b="1" spc="-5" dirty="0">
                          <a:solidFill>
                            <a:schemeClr val="tx2"/>
                          </a:solidFill>
                          <a:latin typeface="+mn-lt"/>
                        </a:rPr>
                        <a:t>aintenanc</a:t>
                      </a:r>
                      <a:r>
                        <a:rPr sz="2000" b="1" dirty="0">
                          <a:solidFill>
                            <a:schemeClr val="tx2"/>
                          </a:solidFill>
                          <a:latin typeface="+mn-lt"/>
                        </a:rPr>
                        <a:t>e</a:t>
                      </a:r>
                      <a:r>
                        <a:rPr sz="2000" b="1" spc="195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sz="2000" b="1" spc="-5" dirty="0">
                          <a:solidFill>
                            <a:schemeClr val="tx2"/>
                          </a:solidFill>
                          <a:latin typeface="+mn-lt"/>
                        </a:rPr>
                        <a:t>Fees</a:t>
                      </a:r>
                      <a:endParaRPr sz="2000" b="1" dirty="0">
                        <a:solidFill>
                          <a:schemeClr val="tx2"/>
                        </a:solidFill>
                        <a:latin typeface="+mn-lt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3825" algn="l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sz="2000" b="1" dirty="0">
                          <a:solidFill>
                            <a:schemeClr val="tx2"/>
                          </a:solidFill>
                          <a:latin typeface="+mn-lt"/>
                        </a:rPr>
                        <a:t>Rs</a:t>
                      </a:r>
                      <a:r>
                        <a:rPr sz="2000" b="1" spc="16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sz="2000" b="1" spc="-5" dirty="0">
                          <a:solidFill>
                            <a:schemeClr val="tx2"/>
                          </a:solidFill>
                          <a:latin typeface="+mn-lt"/>
                        </a:rPr>
                        <a:t>5,000</a:t>
                      </a:r>
                      <a:endParaRPr sz="2000" b="1" dirty="0">
                        <a:solidFill>
                          <a:schemeClr val="tx2"/>
                        </a:solidFill>
                        <a:latin typeface="+mn-lt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658">
                <a:tc>
                  <a:txBody>
                    <a:bodyPr/>
                    <a:lstStyle/>
                    <a:p>
                      <a:pPr marL="377825" indent="-342900" algn="l">
                        <a:lnSpc>
                          <a:spcPct val="100000"/>
                        </a:lnSpc>
                        <a:buFont typeface="Wingdings"/>
                        <a:buNone/>
                        <a:tabLst>
                          <a:tab pos="378460" algn="l"/>
                        </a:tabLst>
                      </a:pPr>
                      <a:r>
                        <a:rPr sz="2000" b="1" spc="-5" dirty="0">
                          <a:solidFill>
                            <a:schemeClr val="tx2"/>
                          </a:solidFill>
                          <a:latin typeface="+mn-lt"/>
                        </a:rPr>
                        <a:t>Transactio</a:t>
                      </a:r>
                      <a:r>
                        <a:rPr sz="2000" b="1" dirty="0">
                          <a:solidFill>
                            <a:schemeClr val="tx2"/>
                          </a:solidFill>
                          <a:latin typeface="+mn-lt"/>
                        </a:rPr>
                        <a:t>n</a:t>
                      </a:r>
                      <a:r>
                        <a:rPr sz="2000" b="1" spc="175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sz="2000" b="1" spc="-5" dirty="0">
                          <a:solidFill>
                            <a:schemeClr val="tx2"/>
                          </a:solidFill>
                          <a:latin typeface="+mn-lt"/>
                        </a:rPr>
                        <a:t>Fees</a:t>
                      </a:r>
                      <a:endParaRPr sz="2000" b="1" dirty="0">
                        <a:solidFill>
                          <a:schemeClr val="tx2"/>
                        </a:solidFill>
                        <a:latin typeface="+mn-lt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3825" algn="l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IN" sz="2000" b="1" dirty="0" smtClean="0">
                          <a:solidFill>
                            <a:schemeClr val="tx2"/>
                          </a:solidFill>
                          <a:latin typeface="+mn-lt"/>
                          <a:cs typeface="+mn-cs"/>
                        </a:rPr>
                        <a:t>From</a:t>
                      </a:r>
                      <a:r>
                        <a:rPr lang="en-IN" sz="2000" b="1" baseline="0" dirty="0" smtClean="0">
                          <a:solidFill>
                            <a:schemeClr val="tx2"/>
                          </a:solidFill>
                          <a:latin typeface="+mn-lt"/>
                          <a:cs typeface="+mn-cs"/>
                        </a:rPr>
                        <a:t> buyers</a:t>
                      </a:r>
                      <a:endParaRPr sz="2000" b="1" dirty="0">
                        <a:solidFill>
                          <a:schemeClr val="tx2"/>
                        </a:solidFill>
                        <a:latin typeface="+mn-lt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 algn="l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sz="2000" b="1" spc="-5" dirty="0" smtClean="0">
                          <a:solidFill>
                            <a:schemeClr val="tx2"/>
                          </a:solidFill>
                          <a:latin typeface="+mn-lt"/>
                        </a:rPr>
                        <a:t>0.</a:t>
                      </a:r>
                      <a:r>
                        <a:rPr lang="en-IN" sz="2000" b="1" spc="-5" dirty="0" smtClean="0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  <a:r>
                        <a:rPr sz="2000" b="1" spc="-5" dirty="0" smtClean="0">
                          <a:solidFill>
                            <a:schemeClr val="tx2"/>
                          </a:solidFill>
                          <a:latin typeface="+mn-lt"/>
                        </a:rPr>
                        <a:t>0</a:t>
                      </a:r>
                      <a:r>
                        <a:rPr sz="2000" b="1" spc="-5" dirty="0">
                          <a:solidFill>
                            <a:schemeClr val="tx2"/>
                          </a:solidFill>
                          <a:latin typeface="+mn-lt"/>
                        </a:rPr>
                        <a:t>%</a:t>
                      </a:r>
                      <a:endParaRPr sz="2000" b="1" dirty="0">
                        <a:solidFill>
                          <a:schemeClr val="tx2"/>
                        </a:solidFill>
                        <a:latin typeface="+mn-lt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165">
                <a:tc>
                  <a:txBody>
                    <a:bodyPr/>
                    <a:lstStyle/>
                    <a:p>
                      <a:pPr marL="360000" marR="0" lvl="1" indent="0" algn="l" defTabSz="1199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spc="-7" dirty="0" smtClean="0">
                          <a:solidFill>
                            <a:schemeClr val="accent1"/>
                          </a:solidFill>
                          <a:cs typeface="Bookman Old Style"/>
                        </a:rPr>
                        <a:t>Thes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cs typeface="Bookman Old Style"/>
                        </a:rPr>
                        <a:t>e</a:t>
                      </a:r>
                      <a:r>
                        <a:rPr lang="en-US" sz="2000" spc="237" dirty="0" smtClean="0">
                          <a:solidFill>
                            <a:schemeClr val="accent1"/>
                          </a:solidFill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cs typeface="Bookman Old Style"/>
                        </a:rPr>
                        <a:t>fees</a:t>
                      </a:r>
                      <a:r>
                        <a:rPr lang="en-US" sz="2000" spc="243" dirty="0" smtClean="0">
                          <a:solidFill>
                            <a:schemeClr val="accent1"/>
                          </a:solidFill>
                          <a:cs typeface="Times New Roman"/>
                        </a:rPr>
                        <a:t> </a:t>
                      </a:r>
                      <a:r>
                        <a:rPr lang="en-US" sz="2000" spc="-7" dirty="0" smtClean="0">
                          <a:solidFill>
                            <a:schemeClr val="accent1"/>
                          </a:solidFill>
                          <a:cs typeface="Bookman Old Style"/>
                        </a:rPr>
                        <a:t>ar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cs typeface="Bookman Old Style"/>
                        </a:rPr>
                        <a:t>e</a:t>
                      </a:r>
                      <a:r>
                        <a:rPr lang="en-US" sz="2000" spc="230" dirty="0" smtClean="0">
                          <a:solidFill>
                            <a:schemeClr val="accent1"/>
                          </a:solidFill>
                          <a:cs typeface="Times New Roman"/>
                        </a:rPr>
                        <a:t> </a:t>
                      </a:r>
                      <a:r>
                        <a:rPr lang="en-US" sz="2000" spc="-7" dirty="0" smtClean="0">
                          <a:solidFill>
                            <a:schemeClr val="accent1"/>
                          </a:solidFill>
                          <a:cs typeface="Bookman Old Style"/>
                        </a:rPr>
                        <a:t>e</a:t>
                      </a:r>
                      <a:r>
                        <a:rPr lang="en-US" sz="2000" spc="41" dirty="0" smtClean="0">
                          <a:solidFill>
                            <a:schemeClr val="accent1"/>
                          </a:solidFill>
                          <a:cs typeface="Bookman Old Style"/>
                        </a:rPr>
                        <a:t>x</a:t>
                      </a:r>
                      <a:r>
                        <a:rPr lang="en-US" sz="2000" spc="-7" dirty="0" smtClean="0">
                          <a:solidFill>
                            <a:schemeClr val="accent1"/>
                          </a:solidFill>
                          <a:cs typeface="Bookman Old Style"/>
                        </a:rPr>
                        <a:t>cludin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cs typeface="Bookman Old Style"/>
                        </a:rPr>
                        <a:t>g</a:t>
                      </a:r>
                      <a:r>
                        <a:rPr lang="en-US" sz="2000" spc="183" dirty="0" smtClean="0">
                          <a:solidFill>
                            <a:schemeClr val="accent1"/>
                          </a:solidFill>
                          <a:cs typeface="Times New Roman"/>
                        </a:rPr>
                        <a:t> </a:t>
                      </a:r>
                      <a:r>
                        <a:rPr lang="en-US" sz="2000" spc="-7" dirty="0" smtClean="0">
                          <a:solidFill>
                            <a:schemeClr val="accent1"/>
                          </a:solidFill>
                          <a:cs typeface="Bookman Old Style"/>
                        </a:rPr>
                        <a:t>applicabl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cs typeface="Bookman Old Style"/>
                        </a:rPr>
                        <a:t>e</a:t>
                      </a:r>
                      <a:r>
                        <a:rPr lang="en-US" sz="2000" spc="230" dirty="0" smtClean="0">
                          <a:solidFill>
                            <a:schemeClr val="accent1"/>
                          </a:solidFill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cs typeface="Bookman Old Style"/>
                        </a:rPr>
                        <a:t>ta</a:t>
                      </a:r>
                      <a:r>
                        <a:rPr lang="en-US" sz="2000" spc="41" dirty="0" smtClean="0">
                          <a:solidFill>
                            <a:schemeClr val="accent1"/>
                          </a:solidFill>
                          <a:cs typeface="Bookman Old Style"/>
                        </a:rPr>
                        <a:t>x</a:t>
                      </a:r>
                      <a:r>
                        <a:rPr lang="en-US" sz="2000" spc="-20" dirty="0" smtClean="0">
                          <a:solidFill>
                            <a:schemeClr val="accent1"/>
                          </a:solidFill>
                          <a:cs typeface="Bookman Old Style"/>
                        </a:rPr>
                        <a:t>es.</a:t>
                      </a:r>
                      <a:endParaRPr lang="en-US" sz="2000" dirty="0" smtClean="0">
                        <a:solidFill>
                          <a:schemeClr val="accent1"/>
                        </a:solidFill>
                        <a:cs typeface="Bookman Old Style"/>
                      </a:endParaRPr>
                    </a:p>
                    <a:p>
                      <a:pPr marL="982116" lvl="1" algn="just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endParaRPr sz="2000" b="1" dirty="0">
                        <a:solidFill>
                          <a:schemeClr val="tx2"/>
                        </a:solidFill>
                        <a:latin typeface="+mn-lt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3825" algn="l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endParaRPr sz="2000" b="1" dirty="0">
                        <a:solidFill>
                          <a:schemeClr val="tx2"/>
                        </a:solidFill>
                        <a:latin typeface="+mn-lt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 algn="l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endParaRPr sz="2000" b="1" dirty="0">
                        <a:solidFill>
                          <a:schemeClr val="tx2"/>
                        </a:solidFill>
                        <a:latin typeface="+mn-lt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8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IN" sz="2000" b="1" dirty="0" smtClean="0">
                          <a:solidFill>
                            <a:schemeClr val="tx2"/>
                          </a:solidFill>
                          <a:latin typeface="+mn-lt"/>
                          <a:cs typeface="Bookman Old Style"/>
                        </a:rPr>
                        <a:t>Buyer’s EMD</a:t>
                      </a:r>
                      <a:endParaRPr sz="2000" b="1" dirty="0">
                        <a:solidFill>
                          <a:schemeClr val="tx2"/>
                        </a:solidFill>
                        <a:latin typeface="+mn-lt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3825" algn="l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endParaRPr sz="2000" b="1" dirty="0">
                        <a:solidFill>
                          <a:schemeClr val="tx2"/>
                        </a:solidFill>
                        <a:latin typeface="+mn-lt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 algn="l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IN" sz="2000" b="1" dirty="0" smtClean="0">
                          <a:solidFill>
                            <a:schemeClr val="tx2"/>
                          </a:solidFill>
                          <a:latin typeface="+mn-lt"/>
                          <a:cs typeface="Bookman Old Style"/>
                        </a:rPr>
                        <a:t>0.50%</a:t>
                      </a:r>
                      <a:endParaRPr sz="2000" b="1" dirty="0">
                        <a:solidFill>
                          <a:schemeClr val="tx2"/>
                        </a:solidFill>
                        <a:latin typeface="+mn-lt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649744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www.NCDFIeMarket.com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72544" y="2682081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72544" y="3215481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1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965861" y="3178582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NDDB D-Lab </a:t>
            </a:r>
            <a:r>
              <a:rPr lang="en-US" sz="2000" dirty="0" smtClean="0">
                <a:solidFill>
                  <a:schemeClr val="bg1"/>
                </a:solidFill>
              </a:rPr>
              <a:t>Campus, Post </a:t>
            </a:r>
            <a:r>
              <a:rPr lang="en-US" sz="2000" dirty="0">
                <a:solidFill>
                  <a:schemeClr val="bg1"/>
                </a:solidFill>
              </a:rPr>
              <a:t>Box 79, Anand 388 001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+</a:t>
            </a:r>
            <a:r>
              <a:rPr lang="en-US" sz="2000" dirty="0" smtClean="0">
                <a:solidFill>
                  <a:schemeClr val="bg1"/>
                </a:solidFill>
              </a:rPr>
              <a:t>91-2692-288388 </a:t>
            </a:r>
            <a:r>
              <a:rPr lang="en-US" sz="2000" dirty="0" smtClean="0">
                <a:solidFill>
                  <a:schemeClr val="bg1"/>
                </a:solidFill>
              </a:rPr>
              <a:t>| Fax 288399</a:t>
            </a:r>
          </a:p>
          <a:p>
            <a:r>
              <a:rPr lang="en-US" sz="2000" smtClean="0">
                <a:solidFill>
                  <a:schemeClr val="bg1"/>
                </a:solidFill>
              </a:rPr>
              <a:t>www.NCDFI.coop </a:t>
            </a:r>
            <a:r>
              <a:rPr lang="en-US" sz="2000" dirty="0" smtClean="0">
                <a:solidFill>
                  <a:schemeClr val="bg1"/>
                </a:solidFill>
              </a:rPr>
              <a:t>| </a:t>
            </a:r>
            <a:r>
              <a:rPr lang="en-US" sz="2000" dirty="0">
                <a:solidFill>
                  <a:schemeClr val="bg1"/>
                </a:solidFill>
              </a:rPr>
              <a:t>www.NCDFIeMarket.com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544344" y="2272332"/>
            <a:ext cx="0" cy="2133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01544" y="2361090"/>
            <a:ext cx="484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Thank You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7" name="Picture 2" descr="G:\Current Project\NCDFI - ANAND - 10072017\NCDFI - Pres\Images\NCDFI - Present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40459"/>
            <a:ext cx="2832100" cy="139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95511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www.NCDFIeMarket.com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200945" y="1212518"/>
            <a:ext cx="5257800" cy="489320"/>
          </a:xfrm>
          <a:prstGeom prst="rect">
            <a:avLst/>
          </a:prstGeom>
        </p:spPr>
        <p:txBody>
          <a:bodyPr/>
          <a:lstStyle>
            <a:lvl1pPr marL="449885" indent="-449885" algn="l" defTabSz="11996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750" indent="-374904" algn="l" defTabSz="11996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99616" indent="-299923" algn="l" defTabSz="11996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99462" indent="-299923" algn="l" defTabSz="11996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9309" indent="-299923" algn="l" defTabSz="11996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99155" indent="-299923" algn="l" defTabSz="11996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9002" indent="-299923" algn="l" defTabSz="11996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8848" indent="-299923" algn="l" defTabSz="11996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8694" indent="-299923" algn="l" defTabSz="11996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Auction Process Overview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75" y="2615610"/>
            <a:ext cx="2025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PRE- AUCTION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69794" y="4208898"/>
            <a:ext cx="1375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AUCTION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33823" y="5715731"/>
            <a:ext cx="2111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POST AUCTION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2423" y="2507024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Quantity offered, initial price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31185" y="4096313"/>
            <a:ext cx="1451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Can observe </a:t>
            </a:r>
            <a:r>
              <a:rPr lang="en-US" sz="1600" b="1" dirty="0" smtClean="0"/>
              <a:t>process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9326791" y="2507021"/>
            <a:ext cx="1611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Information, auction </a:t>
            </a:r>
            <a:r>
              <a:rPr lang="en-US" sz="1600" b="1" dirty="0"/>
              <a:t>setup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72733" y="4001923"/>
            <a:ext cx="1664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Places </a:t>
            </a:r>
            <a:r>
              <a:rPr lang="en-US" sz="1600" b="1" dirty="0" smtClean="0"/>
              <a:t>bid quantity </a:t>
            </a:r>
          </a:p>
          <a:p>
            <a:r>
              <a:rPr lang="en-US" sz="1600" b="1" dirty="0" smtClean="0"/>
              <a:t>(</a:t>
            </a:r>
            <a:r>
              <a:rPr lang="en-US" sz="1600" b="1" dirty="0"/>
              <a:t>In lots)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9443" y="5531064"/>
            <a:ext cx="1837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Winning  bidder sees his winning  price &amp; quantity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35538" y="5654175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Info of winning bidder &amp; price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772836" y="1359359"/>
            <a:ext cx="119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Selected by Seller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682605" y="2268675"/>
            <a:ext cx="1155535" cy="1155535"/>
            <a:chOff x="3682605" y="2268675"/>
            <a:chExt cx="1155535" cy="1155535"/>
          </a:xfrm>
        </p:grpSpPr>
        <p:sp>
          <p:nvSpPr>
            <p:cNvPr id="43" name="Oval 42"/>
            <p:cNvSpPr/>
            <p:nvPr/>
          </p:nvSpPr>
          <p:spPr>
            <a:xfrm>
              <a:off x="3682605" y="2268675"/>
              <a:ext cx="1155535" cy="1155535"/>
            </a:xfrm>
            <a:prstGeom prst="ellipse">
              <a:avLst/>
            </a:prstGeom>
            <a:solidFill>
              <a:srgbClr val="5FC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49943" y="2568578"/>
              <a:ext cx="10208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Sellers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82605" y="3796410"/>
            <a:ext cx="1155535" cy="1155535"/>
            <a:chOff x="3682605" y="2268675"/>
            <a:chExt cx="1155535" cy="1155535"/>
          </a:xfrm>
        </p:grpSpPr>
        <p:sp>
          <p:nvSpPr>
            <p:cNvPr id="46" name="Oval 45"/>
            <p:cNvSpPr/>
            <p:nvPr/>
          </p:nvSpPr>
          <p:spPr>
            <a:xfrm>
              <a:off x="3682605" y="2268675"/>
              <a:ext cx="1155535" cy="1155535"/>
            </a:xfrm>
            <a:prstGeom prst="ellipse">
              <a:avLst/>
            </a:prstGeom>
            <a:solidFill>
              <a:srgbClr val="5FC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749943" y="2568578"/>
              <a:ext cx="10208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Sellers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682603" y="5362642"/>
            <a:ext cx="1155535" cy="1155535"/>
            <a:chOff x="3682605" y="2268675"/>
            <a:chExt cx="1155535" cy="1155535"/>
          </a:xfrm>
        </p:grpSpPr>
        <p:sp>
          <p:nvSpPr>
            <p:cNvPr id="49" name="Oval 48"/>
            <p:cNvSpPr/>
            <p:nvPr/>
          </p:nvSpPr>
          <p:spPr>
            <a:xfrm>
              <a:off x="3682605" y="2268675"/>
              <a:ext cx="1155535" cy="1155535"/>
            </a:xfrm>
            <a:prstGeom prst="ellipse">
              <a:avLst/>
            </a:prstGeom>
            <a:solidFill>
              <a:srgbClr val="5FC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749943" y="2568578"/>
              <a:ext cx="10208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Sellers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785767" y="2221642"/>
            <a:ext cx="1155535" cy="1155535"/>
            <a:chOff x="3682605" y="2268675"/>
            <a:chExt cx="1155535" cy="1155535"/>
          </a:xfrm>
        </p:grpSpPr>
        <p:sp>
          <p:nvSpPr>
            <p:cNvPr id="52" name="Oval 51"/>
            <p:cNvSpPr/>
            <p:nvPr/>
          </p:nvSpPr>
          <p:spPr>
            <a:xfrm>
              <a:off x="3682605" y="2268675"/>
              <a:ext cx="1155535" cy="1155535"/>
            </a:xfrm>
            <a:prstGeom prst="ellipse">
              <a:avLst/>
            </a:prstGeom>
            <a:solidFill>
              <a:srgbClr val="5FC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749943" y="2568578"/>
              <a:ext cx="10494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Buyers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790454" y="3839656"/>
            <a:ext cx="1155535" cy="1155535"/>
            <a:chOff x="3682605" y="2268675"/>
            <a:chExt cx="1155535" cy="1155535"/>
          </a:xfrm>
        </p:grpSpPr>
        <p:sp>
          <p:nvSpPr>
            <p:cNvPr id="55" name="Oval 54"/>
            <p:cNvSpPr/>
            <p:nvPr/>
          </p:nvSpPr>
          <p:spPr>
            <a:xfrm>
              <a:off x="3682605" y="2268675"/>
              <a:ext cx="1155535" cy="1155535"/>
            </a:xfrm>
            <a:prstGeom prst="ellipse">
              <a:avLst/>
            </a:prstGeom>
            <a:solidFill>
              <a:srgbClr val="5FC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749943" y="2568578"/>
              <a:ext cx="10494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Buyers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0810440" y="5315609"/>
            <a:ext cx="1155535" cy="1155535"/>
            <a:chOff x="3682605" y="2268675"/>
            <a:chExt cx="1155535" cy="1155535"/>
          </a:xfrm>
        </p:grpSpPr>
        <p:sp>
          <p:nvSpPr>
            <p:cNvPr id="58" name="Oval 57"/>
            <p:cNvSpPr/>
            <p:nvPr/>
          </p:nvSpPr>
          <p:spPr>
            <a:xfrm>
              <a:off x="3682605" y="2268675"/>
              <a:ext cx="1155535" cy="1155535"/>
            </a:xfrm>
            <a:prstGeom prst="ellipse">
              <a:avLst/>
            </a:prstGeom>
            <a:solidFill>
              <a:srgbClr val="5FC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749943" y="2568578"/>
              <a:ext cx="10494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Buyers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0" name="Right Arrow 59"/>
          <p:cNvSpPr/>
          <p:nvPr/>
        </p:nvSpPr>
        <p:spPr>
          <a:xfrm>
            <a:off x="6534944" y="2531238"/>
            <a:ext cx="630004" cy="584775"/>
          </a:xfrm>
          <a:prstGeom prst="rightArrow">
            <a:avLst/>
          </a:prstGeom>
          <a:solidFill>
            <a:srgbClr val="5FC1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6521450" y="4125035"/>
            <a:ext cx="630004" cy="584775"/>
          </a:xfrm>
          <a:prstGeom prst="rightArrow">
            <a:avLst/>
          </a:prstGeom>
          <a:solidFill>
            <a:srgbClr val="5FC1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 flipH="1">
            <a:off x="6458745" y="5662545"/>
            <a:ext cx="656992" cy="584775"/>
          </a:xfrm>
          <a:prstGeom prst="rightArrow">
            <a:avLst/>
          </a:prstGeom>
          <a:solidFill>
            <a:srgbClr val="5FC1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8519439" y="2531239"/>
            <a:ext cx="630004" cy="584775"/>
          </a:xfrm>
          <a:prstGeom prst="rightArrow">
            <a:avLst/>
          </a:prstGeom>
          <a:solidFill>
            <a:srgbClr val="5FC1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 flipH="1">
            <a:off x="8443356" y="4125705"/>
            <a:ext cx="656992" cy="584775"/>
          </a:xfrm>
          <a:prstGeom prst="rightArrow">
            <a:avLst/>
          </a:prstGeom>
          <a:solidFill>
            <a:srgbClr val="5FC1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>
            <a:off x="8495740" y="5648021"/>
            <a:ext cx="630004" cy="584775"/>
          </a:xfrm>
          <a:prstGeom prst="rightArrow">
            <a:avLst/>
          </a:prstGeom>
          <a:solidFill>
            <a:srgbClr val="5FC1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7239808" y="2245860"/>
            <a:ext cx="1199431" cy="1155535"/>
            <a:chOff x="3670665" y="2268675"/>
            <a:chExt cx="1199431" cy="1155535"/>
          </a:xfrm>
        </p:grpSpPr>
        <p:sp>
          <p:nvSpPr>
            <p:cNvPr id="68" name="Oval 67"/>
            <p:cNvSpPr/>
            <p:nvPr/>
          </p:nvSpPr>
          <p:spPr>
            <a:xfrm>
              <a:off x="3682605" y="2268675"/>
              <a:ext cx="1155535" cy="1155535"/>
            </a:xfrm>
            <a:prstGeom prst="ellipse">
              <a:avLst/>
            </a:prstGeom>
            <a:solidFill>
              <a:srgbClr val="5FC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670665" y="2568578"/>
              <a:ext cx="11994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e-Portal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207852" y="3840324"/>
            <a:ext cx="1199431" cy="1155535"/>
            <a:chOff x="3670665" y="2268675"/>
            <a:chExt cx="1199431" cy="1155535"/>
          </a:xfrm>
        </p:grpSpPr>
        <p:sp>
          <p:nvSpPr>
            <p:cNvPr id="71" name="Oval 70"/>
            <p:cNvSpPr/>
            <p:nvPr/>
          </p:nvSpPr>
          <p:spPr>
            <a:xfrm>
              <a:off x="3682605" y="2268675"/>
              <a:ext cx="1155535" cy="1155535"/>
            </a:xfrm>
            <a:prstGeom prst="ellipse">
              <a:avLst/>
            </a:prstGeom>
            <a:solidFill>
              <a:srgbClr val="5FC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670665" y="2568578"/>
              <a:ext cx="11994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e-Portal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197843" y="5377164"/>
            <a:ext cx="1199431" cy="1155535"/>
            <a:chOff x="3670665" y="2268675"/>
            <a:chExt cx="1199431" cy="1155535"/>
          </a:xfrm>
        </p:grpSpPr>
        <p:sp>
          <p:nvSpPr>
            <p:cNvPr id="74" name="Oval 73"/>
            <p:cNvSpPr/>
            <p:nvPr/>
          </p:nvSpPr>
          <p:spPr>
            <a:xfrm>
              <a:off x="3682605" y="2268675"/>
              <a:ext cx="1155535" cy="1155535"/>
            </a:xfrm>
            <a:prstGeom prst="ellipse">
              <a:avLst/>
            </a:prstGeom>
            <a:solidFill>
              <a:srgbClr val="5FC1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670665" y="2568578"/>
              <a:ext cx="11994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e-Portal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3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0807" y="760036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How does auction work?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8918" y="2403248"/>
            <a:ext cx="1058862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500" b="1" dirty="0">
                <a:solidFill>
                  <a:schemeClr val="tx2"/>
                </a:solidFill>
              </a:rPr>
              <a:t>The trading event managed by NCDFI</a:t>
            </a:r>
          </a:p>
          <a:p>
            <a:pPr>
              <a:lnSpc>
                <a:spcPct val="200000"/>
              </a:lnSpc>
            </a:pPr>
            <a:r>
              <a:rPr lang="en-US" sz="2500" b="1" dirty="0">
                <a:solidFill>
                  <a:schemeClr val="tx2"/>
                </a:solidFill>
              </a:rPr>
              <a:t>The trading process is an “Ascending Price Forward Auction”</a:t>
            </a:r>
          </a:p>
          <a:p>
            <a:pPr>
              <a:lnSpc>
                <a:spcPct val="200000"/>
              </a:lnSpc>
            </a:pPr>
            <a:r>
              <a:rPr lang="en-US" sz="2500" b="1" dirty="0">
                <a:solidFill>
                  <a:schemeClr val="tx2"/>
                </a:solidFill>
              </a:rPr>
              <a:t>Base price and offered quantity </a:t>
            </a:r>
            <a:r>
              <a:rPr lang="en-US" sz="2500" b="1" dirty="0" smtClean="0">
                <a:solidFill>
                  <a:schemeClr val="tx2"/>
                </a:solidFill>
              </a:rPr>
              <a:t>is announced</a:t>
            </a:r>
            <a:endParaRPr lang="en-US" sz="2500" b="1" dirty="0">
              <a:solidFill>
                <a:schemeClr val="tx2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500" b="1" dirty="0">
                <a:solidFill>
                  <a:schemeClr val="tx2"/>
                </a:solidFill>
              </a:rPr>
              <a:t>Bidders bid the volume, bidders do </a:t>
            </a:r>
            <a:r>
              <a:rPr lang="en-US" sz="2500" b="1" dirty="0" smtClean="0">
                <a:solidFill>
                  <a:schemeClr val="tx2"/>
                </a:solidFill>
              </a:rPr>
              <a:t>not bid </a:t>
            </a:r>
            <a:r>
              <a:rPr lang="en-US" sz="2500" b="1" dirty="0">
                <a:solidFill>
                  <a:schemeClr val="tx2"/>
                </a:solidFill>
              </a:rPr>
              <a:t>price</a:t>
            </a:r>
          </a:p>
          <a:p>
            <a:pPr>
              <a:lnSpc>
                <a:spcPct val="200000"/>
              </a:lnSpc>
            </a:pPr>
            <a:r>
              <a:rPr lang="en-US" sz="2500" b="1" dirty="0">
                <a:solidFill>
                  <a:schemeClr val="tx2"/>
                </a:solidFill>
              </a:rPr>
              <a:t>The system increases price round by round if demand exceeds supply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49744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www.NCDFIeMarket.com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7" name="Picture 4" descr="G:\Current Project\NCDFI - ANAND - 10072017\NCDFI - Pres\Images\0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744" y="624681"/>
            <a:ext cx="1537818" cy="7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10906" y="4282281"/>
            <a:ext cx="4657676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583"/>
              </a:lnSpc>
            </a:pPr>
            <a:r>
              <a:rPr sz="4100" b="1" spc="-7" dirty="0">
                <a:solidFill>
                  <a:schemeClr val="tx2"/>
                </a:solidFill>
                <a:latin typeface="+mj-lt"/>
                <a:cs typeface="Bookman Old Style"/>
              </a:rPr>
              <a:t>Pric</a:t>
            </a:r>
            <a:r>
              <a:rPr sz="4100" b="1" dirty="0">
                <a:solidFill>
                  <a:schemeClr val="tx2"/>
                </a:solidFill>
                <a:latin typeface="+mj-lt"/>
                <a:cs typeface="Bookman Old Style"/>
              </a:rPr>
              <a:t>e</a:t>
            </a:r>
            <a:r>
              <a:rPr sz="4100" b="1" spc="365" dirty="0">
                <a:solidFill>
                  <a:schemeClr val="tx2"/>
                </a:solidFill>
                <a:latin typeface="+mj-lt"/>
                <a:cs typeface="Times New Roman"/>
              </a:rPr>
              <a:t> </a:t>
            </a:r>
            <a:r>
              <a:rPr sz="4100" b="1" dirty="0">
                <a:solidFill>
                  <a:schemeClr val="tx2"/>
                </a:solidFill>
                <a:latin typeface="+mj-lt"/>
                <a:cs typeface="Bookman Old Style"/>
              </a:rPr>
              <a:t>Discovery</a:t>
            </a:r>
            <a:endParaRPr sz="4100" dirty="0">
              <a:solidFill>
                <a:schemeClr val="tx2"/>
              </a:solidFill>
              <a:latin typeface="+mj-lt"/>
              <a:cs typeface="Bookman Old Style"/>
            </a:endParaRPr>
          </a:p>
          <a:p>
            <a:pPr marL="2575" algn="ctr">
              <a:lnSpc>
                <a:spcPts val="4583"/>
              </a:lnSpc>
            </a:pPr>
            <a:r>
              <a:rPr sz="4100" b="1" dirty="0">
                <a:solidFill>
                  <a:schemeClr val="tx2"/>
                </a:solidFill>
                <a:latin typeface="+mj-lt"/>
                <a:cs typeface="Bookman Old Style"/>
              </a:rPr>
              <a:t>Mechanism</a:t>
            </a:r>
            <a:endParaRPr sz="4100" dirty="0">
              <a:solidFill>
                <a:schemeClr val="tx2"/>
              </a:solidFill>
              <a:latin typeface="+mj-lt"/>
              <a:cs typeface="Bookman Old Styl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20244" y="2834481"/>
            <a:ext cx="7239001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/>
            <a:r>
              <a:rPr b="1" spc="-7" dirty="0">
                <a:solidFill>
                  <a:schemeClr val="tx2"/>
                </a:solidFill>
              </a:rPr>
              <a:t>Forwar</a:t>
            </a:r>
            <a:r>
              <a:rPr b="1" dirty="0">
                <a:solidFill>
                  <a:schemeClr val="tx2"/>
                </a:solidFill>
              </a:rPr>
              <a:t>d</a:t>
            </a:r>
            <a:r>
              <a:rPr b="1" spc="439" dirty="0">
                <a:solidFill>
                  <a:schemeClr val="tx2"/>
                </a:solidFill>
                <a:cs typeface="Times New Roman"/>
              </a:rPr>
              <a:t> </a:t>
            </a:r>
            <a:r>
              <a:rPr b="1" spc="-7" dirty="0">
                <a:solidFill>
                  <a:schemeClr val="tx2"/>
                </a:solidFill>
              </a:rPr>
              <a:t>Auctions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563144" y="3977481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649744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www.NCDFIeMarket.com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977" y="853281"/>
            <a:ext cx="699396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algn="l"/>
            <a:r>
              <a:rPr sz="3600" b="1" dirty="0">
                <a:solidFill>
                  <a:schemeClr val="bg1"/>
                </a:solidFill>
              </a:rPr>
              <a:t>How</a:t>
            </a:r>
            <a:r>
              <a:rPr sz="3600" b="1" spc="43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600" b="1" spc="-7" dirty="0">
                <a:solidFill>
                  <a:schemeClr val="bg1"/>
                </a:solidFill>
              </a:rPr>
              <a:t>pri</a:t>
            </a:r>
            <a:r>
              <a:rPr sz="3600" b="1" spc="-14" dirty="0">
                <a:solidFill>
                  <a:schemeClr val="bg1"/>
                </a:solidFill>
              </a:rPr>
              <a:t>c</a:t>
            </a:r>
            <a:r>
              <a:rPr sz="3600" b="1" dirty="0">
                <a:solidFill>
                  <a:schemeClr val="bg1"/>
                </a:solidFill>
              </a:rPr>
              <a:t>e</a:t>
            </a:r>
            <a:r>
              <a:rPr sz="3600" b="1" spc="419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600" b="1" dirty="0">
                <a:solidFill>
                  <a:schemeClr val="bg1"/>
                </a:solidFill>
              </a:rPr>
              <a:t>would</a:t>
            </a:r>
            <a:r>
              <a:rPr sz="3600" b="1" spc="426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600" b="1" spc="-7" dirty="0">
                <a:solidFill>
                  <a:schemeClr val="bg1"/>
                </a:solidFill>
              </a:rPr>
              <a:t>b</a:t>
            </a:r>
            <a:r>
              <a:rPr sz="3600" b="1" dirty="0">
                <a:solidFill>
                  <a:schemeClr val="bg1"/>
                </a:solidFill>
              </a:rPr>
              <a:t>e</a:t>
            </a:r>
            <a:r>
              <a:rPr sz="3600" b="1" spc="43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600" b="1" spc="-7" dirty="0">
                <a:solidFill>
                  <a:schemeClr val="bg1"/>
                </a:solidFill>
              </a:rPr>
              <a:t>discover</a:t>
            </a:r>
            <a:r>
              <a:rPr sz="3600" b="1" spc="-14" dirty="0">
                <a:solidFill>
                  <a:schemeClr val="bg1"/>
                </a:solidFill>
              </a:rPr>
              <a:t>e</a:t>
            </a:r>
            <a:r>
              <a:rPr sz="3600" b="1" spc="-7" dirty="0">
                <a:solidFill>
                  <a:schemeClr val="bg1"/>
                </a:solidFill>
              </a:rPr>
              <a:t>d?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649744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www.NCDFIeMarket.com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99487" y="2424910"/>
            <a:ext cx="7807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NCDFI   follows fundamental </a:t>
            </a:r>
            <a:r>
              <a:rPr lang="en-US" sz="2000" b="1" dirty="0" smtClean="0"/>
              <a:t>concept </a:t>
            </a:r>
            <a:r>
              <a:rPr lang="en-US" sz="2000" b="1" dirty="0"/>
              <a:t>of economics: Supply vs. Demand</a:t>
            </a:r>
          </a:p>
          <a:p>
            <a:r>
              <a:rPr lang="en-US" sz="2000" b="1" dirty="0"/>
              <a:t>If Demand &gt; Supply, price increases</a:t>
            </a:r>
          </a:p>
          <a:p>
            <a:r>
              <a:rPr lang="en-US" sz="2000" b="1" dirty="0"/>
              <a:t>If Demand &lt; Supply, price does not increase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53344" y="3526455"/>
            <a:ext cx="11557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dirty="0" smtClean="0"/>
              <a:t>60</a:t>
            </a:r>
            <a:endParaRPr lang="en-US" b="1" dirty="0"/>
          </a:p>
          <a:p>
            <a:pPr algn="r"/>
            <a:endParaRPr lang="en-US" b="1" dirty="0" smtClean="0"/>
          </a:p>
          <a:p>
            <a:pPr algn="r"/>
            <a:r>
              <a:rPr lang="en-US" b="1" dirty="0" smtClean="0"/>
              <a:t>40</a:t>
            </a:r>
            <a:endParaRPr lang="en-US" b="1" dirty="0"/>
          </a:p>
          <a:p>
            <a:pPr algn="r"/>
            <a:endParaRPr lang="en-US" b="1" dirty="0" smtClean="0"/>
          </a:p>
          <a:p>
            <a:pPr algn="r"/>
            <a:r>
              <a:rPr lang="en-US" b="1" dirty="0" smtClean="0"/>
              <a:t>20</a:t>
            </a:r>
          </a:p>
          <a:p>
            <a:pPr algn="r"/>
            <a:endParaRPr lang="en-US" b="1" dirty="0" smtClean="0"/>
          </a:p>
          <a:p>
            <a:pPr algn="r"/>
            <a:r>
              <a:rPr lang="en-US" b="1" dirty="0" smtClean="0"/>
              <a:t>0</a:t>
            </a:r>
            <a:endParaRPr lang="en-US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2509046" y="3901281"/>
            <a:ext cx="9283697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509046" y="4308471"/>
            <a:ext cx="9283697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509046" y="4663281"/>
            <a:ext cx="9283697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09046" y="5044281"/>
            <a:ext cx="9283697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9046" y="5404077"/>
            <a:ext cx="9283697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09046" y="5776370"/>
            <a:ext cx="9283697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9046" y="6111081"/>
            <a:ext cx="9283697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26"/>
          <p:cNvSpPr txBox="1"/>
          <p:nvPr/>
        </p:nvSpPr>
        <p:spPr>
          <a:xfrm>
            <a:off x="3748605" y="6388777"/>
            <a:ext cx="219384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7" dirty="0">
                <a:latin typeface="+mj-lt"/>
                <a:cs typeface="Calibri"/>
              </a:rPr>
              <a:t>R</a:t>
            </a:r>
            <a:r>
              <a:rPr sz="1600" b="1" dirty="0">
                <a:latin typeface="+mj-lt"/>
                <a:cs typeface="Calibri"/>
              </a:rPr>
              <a:t>ou</a:t>
            </a:r>
            <a:r>
              <a:rPr sz="1600" b="1" spc="-14" dirty="0">
                <a:latin typeface="+mj-lt"/>
                <a:cs typeface="Calibri"/>
              </a:rPr>
              <a:t>n</a:t>
            </a:r>
            <a:r>
              <a:rPr sz="1600" b="1" dirty="0">
                <a:latin typeface="+mj-lt"/>
                <a:cs typeface="Calibri"/>
              </a:rPr>
              <a:t>d</a:t>
            </a:r>
            <a:r>
              <a:rPr sz="1600" b="1" spc="-34" dirty="0">
                <a:latin typeface="+mj-lt"/>
                <a:cs typeface="Times New Roman"/>
              </a:rPr>
              <a:t> </a:t>
            </a:r>
            <a:r>
              <a:rPr sz="1600" b="1" dirty="0">
                <a:latin typeface="+mj-lt"/>
                <a:cs typeface="Calibri"/>
              </a:rPr>
              <a:t>1</a:t>
            </a:r>
            <a:r>
              <a:rPr sz="1600" b="1" dirty="0">
                <a:latin typeface="+mj-lt"/>
                <a:cs typeface="Times New Roman"/>
              </a:rPr>
              <a:t> </a:t>
            </a:r>
            <a:r>
              <a:rPr sz="1600" b="1" spc="-81" dirty="0">
                <a:latin typeface="+mj-lt"/>
                <a:cs typeface="Times New Roman"/>
              </a:rPr>
              <a:t> </a:t>
            </a:r>
            <a:r>
              <a:rPr sz="1600" b="1" dirty="0">
                <a:latin typeface="+mj-lt"/>
                <a:cs typeface="Calibri"/>
              </a:rPr>
              <a:t>(</a:t>
            </a:r>
            <a:r>
              <a:rPr sz="1600" b="1" spc="-14" dirty="0" err="1">
                <a:latin typeface="+mj-lt"/>
                <a:cs typeface="Calibri"/>
              </a:rPr>
              <a:t>R</a:t>
            </a:r>
            <a:r>
              <a:rPr sz="1600" b="1" dirty="0" err="1">
                <a:latin typeface="+mj-lt"/>
                <a:cs typeface="Calibri"/>
              </a:rPr>
              <a:t>s</a:t>
            </a:r>
            <a:r>
              <a:rPr sz="1600" b="1" spc="-34" dirty="0">
                <a:latin typeface="+mj-lt"/>
                <a:cs typeface="Times New Roman"/>
              </a:rPr>
              <a:t> </a:t>
            </a:r>
            <a:r>
              <a:rPr lang="en-IN" sz="1600" b="1" spc="-14" dirty="0" smtClean="0">
                <a:latin typeface="+mj-lt"/>
                <a:cs typeface="Calibri"/>
              </a:rPr>
              <a:t>50</a:t>
            </a:r>
            <a:r>
              <a:rPr sz="1600" b="1" dirty="0" smtClean="0">
                <a:latin typeface="+mj-lt"/>
                <a:cs typeface="Calibri"/>
              </a:rPr>
              <a:t>)</a:t>
            </a:r>
            <a:endParaRPr sz="1600" dirty="0">
              <a:latin typeface="+mj-lt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25708" y="4305194"/>
            <a:ext cx="1039641" cy="1805887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12155" y="5061943"/>
            <a:ext cx="86674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IN" b="1" spc="-20" dirty="0">
                <a:solidFill>
                  <a:srgbClr val="FFFFFF"/>
                </a:solidFill>
                <a:latin typeface="+mj-lt"/>
                <a:cs typeface="Calibri"/>
              </a:rPr>
              <a:t>5</a:t>
            </a:r>
            <a:r>
              <a:rPr b="1" spc="-20" dirty="0" smtClean="0">
                <a:solidFill>
                  <a:srgbClr val="FFFFFF"/>
                </a:solidFill>
                <a:latin typeface="+mj-lt"/>
                <a:cs typeface="Calibri"/>
              </a:rPr>
              <a:t>0</a:t>
            </a:r>
            <a:endParaRPr dirty="0">
              <a:latin typeface="+mj-lt"/>
              <a:cs typeface="Calibri"/>
            </a:endParaRPr>
          </a:p>
        </p:txBody>
      </p:sp>
      <p:sp>
        <p:nvSpPr>
          <p:cNvPr id="63" name="object 14"/>
          <p:cNvSpPr/>
          <p:nvPr/>
        </p:nvSpPr>
        <p:spPr>
          <a:xfrm flipH="1">
            <a:off x="6404991" y="4663281"/>
            <a:ext cx="1039642" cy="1447800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14"/>
          <p:cNvSpPr/>
          <p:nvPr/>
        </p:nvSpPr>
        <p:spPr>
          <a:xfrm flipH="1">
            <a:off x="8314138" y="5051320"/>
            <a:ext cx="1039642" cy="1059762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6"/>
          <p:cNvSpPr txBox="1"/>
          <p:nvPr/>
        </p:nvSpPr>
        <p:spPr>
          <a:xfrm>
            <a:off x="5827889" y="6389332"/>
            <a:ext cx="219384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pc="-7" dirty="0">
                <a:latin typeface="+mj-lt"/>
                <a:cs typeface="Calibri"/>
              </a:rPr>
              <a:t>Round 2 (</a:t>
            </a:r>
            <a:r>
              <a:rPr lang="en-US" sz="1600" b="1" spc="-7" dirty="0" err="1">
                <a:latin typeface="+mj-lt"/>
                <a:cs typeface="Calibri"/>
              </a:rPr>
              <a:t>Rs</a:t>
            </a:r>
            <a:r>
              <a:rPr lang="en-US" sz="1600" b="1" spc="-7" dirty="0">
                <a:latin typeface="+mj-lt"/>
                <a:cs typeface="Calibri"/>
              </a:rPr>
              <a:t> </a:t>
            </a:r>
            <a:r>
              <a:rPr lang="en-US" sz="1600" b="1" spc="-7" dirty="0" smtClean="0">
                <a:latin typeface="+mj-lt"/>
                <a:cs typeface="Calibri"/>
              </a:rPr>
              <a:t>51)</a:t>
            </a:r>
            <a:endParaRPr sz="1600" dirty="0">
              <a:latin typeface="+mj-lt"/>
              <a:cs typeface="Calibri"/>
            </a:endParaRPr>
          </a:p>
        </p:txBody>
      </p:sp>
      <p:sp>
        <p:nvSpPr>
          <p:cNvPr id="68" name="object 26"/>
          <p:cNvSpPr txBox="1"/>
          <p:nvPr/>
        </p:nvSpPr>
        <p:spPr>
          <a:xfrm>
            <a:off x="7820540" y="6379839"/>
            <a:ext cx="219384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pc="-7" dirty="0">
                <a:latin typeface="+mj-lt"/>
                <a:cs typeface="Calibri"/>
              </a:rPr>
              <a:t>Round 3 (</a:t>
            </a:r>
            <a:r>
              <a:rPr lang="en-US" sz="1600" b="1" spc="-7" dirty="0" err="1">
                <a:latin typeface="+mj-lt"/>
                <a:cs typeface="Calibri"/>
              </a:rPr>
              <a:t>Rs</a:t>
            </a:r>
            <a:r>
              <a:rPr lang="en-US" sz="1600" b="1" spc="-7" dirty="0">
                <a:latin typeface="+mj-lt"/>
                <a:cs typeface="Calibri"/>
              </a:rPr>
              <a:t> </a:t>
            </a:r>
            <a:r>
              <a:rPr lang="en-US" sz="1600" b="1" spc="-7" dirty="0" smtClean="0">
                <a:latin typeface="+mj-lt"/>
                <a:cs typeface="Calibri"/>
              </a:rPr>
              <a:t>52)</a:t>
            </a:r>
            <a:endParaRPr sz="1600" dirty="0">
              <a:latin typeface="+mj-lt"/>
              <a:cs typeface="Calibri"/>
            </a:endParaRPr>
          </a:p>
        </p:txBody>
      </p:sp>
      <p:sp>
        <p:nvSpPr>
          <p:cNvPr id="69" name="object 19"/>
          <p:cNvSpPr txBox="1"/>
          <p:nvPr/>
        </p:nvSpPr>
        <p:spPr>
          <a:xfrm>
            <a:off x="6491439" y="5214343"/>
            <a:ext cx="86674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spc="-20" dirty="0" smtClean="0">
                <a:solidFill>
                  <a:srgbClr val="FFFFFF"/>
                </a:solidFill>
                <a:latin typeface="+mj-lt"/>
                <a:cs typeface="Calibri"/>
              </a:rPr>
              <a:t>40</a:t>
            </a:r>
            <a:endParaRPr dirty="0">
              <a:latin typeface="+mj-lt"/>
              <a:cs typeface="Calibri"/>
            </a:endParaRPr>
          </a:p>
        </p:txBody>
      </p:sp>
      <p:sp>
        <p:nvSpPr>
          <p:cNvPr id="70" name="object 19"/>
          <p:cNvSpPr txBox="1"/>
          <p:nvPr/>
        </p:nvSpPr>
        <p:spPr>
          <a:xfrm>
            <a:off x="8400586" y="5366417"/>
            <a:ext cx="86674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spc="-20" dirty="0" smtClean="0">
                <a:solidFill>
                  <a:srgbClr val="FFFFFF"/>
                </a:solidFill>
                <a:latin typeface="+mj-lt"/>
                <a:cs typeface="Calibri"/>
              </a:rPr>
              <a:t>30</a:t>
            </a:r>
            <a:endParaRPr dirty="0">
              <a:latin typeface="+mj-lt"/>
              <a:cs typeface="Calibri"/>
            </a:endParaRPr>
          </a:p>
        </p:txBody>
      </p:sp>
      <p:sp>
        <p:nvSpPr>
          <p:cNvPr id="71" name="object 14"/>
          <p:cNvSpPr/>
          <p:nvPr/>
        </p:nvSpPr>
        <p:spPr>
          <a:xfrm flipH="1">
            <a:off x="1931195" y="6796881"/>
            <a:ext cx="277305" cy="283434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Rectangle 74"/>
          <p:cNvSpPr/>
          <p:nvPr/>
        </p:nvSpPr>
        <p:spPr>
          <a:xfrm>
            <a:off x="2210341" y="6707764"/>
            <a:ext cx="1087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Demand</a:t>
            </a:r>
            <a:endParaRPr lang="en-US" sz="2000" b="1" dirty="0"/>
          </a:p>
        </p:txBody>
      </p:sp>
      <p:sp>
        <p:nvSpPr>
          <p:cNvPr id="79" name="Rectangle 78"/>
          <p:cNvSpPr/>
          <p:nvPr/>
        </p:nvSpPr>
        <p:spPr>
          <a:xfrm>
            <a:off x="9747541" y="5395537"/>
            <a:ext cx="1804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Offer Qty. (MT)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509047" y="3901281"/>
            <a:ext cx="5805091" cy="1102697"/>
          </a:xfrm>
          <a:prstGeom prst="straightConnector1">
            <a:avLst/>
          </a:prstGeom>
          <a:ln w="19050">
            <a:solidFill>
              <a:srgbClr val="00B0F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572544" y="5044282"/>
            <a:ext cx="5562600" cy="0"/>
          </a:xfrm>
          <a:prstGeom prst="straightConnector1">
            <a:avLst/>
          </a:prstGeom>
          <a:ln w="19050">
            <a:solidFill>
              <a:srgbClr val="00B0F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G:\Current Project\NCDFI - ANAND - 10072017\NCDFI - Pres\Images\0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744" y="624681"/>
            <a:ext cx="1537818" cy="7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5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3344" y="760036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Auction Terminology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0938" y="3139281"/>
            <a:ext cx="1121761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500" b="1" dirty="0">
                <a:solidFill>
                  <a:schemeClr val="tx2"/>
                </a:solidFill>
              </a:rPr>
              <a:t>Base Price: Minimum price seller </a:t>
            </a:r>
            <a:r>
              <a:rPr lang="en-US" sz="2500" b="1" dirty="0" smtClean="0">
                <a:solidFill>
                  <a:schemeClr val="tx2"/>
                </a:solidFill>
              </a:rPr>
              <a:t>willing to sell</a:t>
            </a:r>
          </a:p>
          <a:p>
            <a:pPr>
              <a:lnSpc>
                <a:spcPct val="200000"/>
              </a:lnSpc>
            </a:pPr>
            <a:r>
              <a:rPr lang="en-US" sz="2500" b="1" dirty="0" smtClean="0">
                <a:solidFill>
                  <a:schemeClr val="tx2"/>
                </a:solidFill>
              </a:rPr>
              <a:t>Maximum </a:t>
            </a:r>
            <a:r>
              <a:rPr lang="en-US" sz="2500" b="1" dirty="0">
                <a:solidFill>
                  <a:schemeClr val="tx2"/>
                </a:solidFill>
              </a:rPr>
              <a:t>Offer Quantity (MOQ): Maximum quantity seller willing to sell</a:t>
            </a:r>
          </a:p>
          <a:p>
            <a:pPr>
              <a:lnSpc>
                <a:spcPct val="200000"/>
              </a:lnSpc>
            </a:pPr>
            <a:r>
              <a:rPr lang="en-US" sz="2500" b="1" dirty="0" smtClean="0">
                <a:solidFill>
                  <a:schemeClr val="tx2"/>
                </a:solidFill>
              </a:rPr>
              <a:t>Minimum </a:t>
            </a:r>
            <a:r>
              <a:rPr lang="en-US" sz="2500" b="1" dirty="0">
                <a:solidFill>
                  <a:schemeClr val="tx2"/>
                </a:solidFill>
              </a:rPr>
              <a:t>Match Quantity (MMQ): Minimum quantity seller needs to sell in auction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49744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www.NCDFIeMarket.com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7" name="Picture 4" descr="G:\Current Project\NCDFI - ANAND - 10072017\NCDFI - Pres\Images\0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744" y="624681"/>
            <a:ext cx="1537818" cy="7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9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3938" y="870158"/>
            <a:ext cx="478416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algn="l"/>
            <a:r>
              <a:rPr sz="3600" b="1" spc="-7" dirty="0">
                <a:solidFill>
                  <a:schemeClr val="bg1"/>
                </a:solidFill>
              </a:rPr>
              <a:t>Scenari</a:t>
            </a:r>
            <a:r>
              <a:rPr sz="3600" b="1" dirty="0">
                <a:solidFill>
                  <a:schemeClr val="bg1"/>
                </a:solidFill>
              </a:rPr>
              <a:t>o</a:t>
            </a:r>
            <a:r>
              <a:rPr sz="3600" b="1" spc="439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77144" y="2528347"/>
            <a:ext cx="4695341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marR="6868">
              <a:tabLst>
                <a:tab pos="481594" algn="l"/>
              </a:tabLst>
            </a:pPr>
            <a:r>
              <a:rPr b="1" spc="-7" dirty="0">
                <a:cs typeface="Bookman Old Style"/>
              </a:rPr>
              <a:t>Roun</a:t>
            </a:r>
            <a:r>
              <a:rPr b="1" dirty="0">
                <a:cs typeface="Bookman Old Style"/>
              </a:rPr>
              <a:t>d</a:t>
            </a:r>
            <a:r>
              <a:rPr b="1" spc="169" dirty="0">
                <a:cs typeface="Times New Roman"/>
              </a:rPr>
              <a:t> </a:t>
            </a:r>
            <a:r>
              <a:rPr b="1" dirty="0">
                <a:cs typeface="Bookman Old Style"/>
              </a:rPr>
              <a:t>1</a:t>
            </a:r>
            <a:r>
              <a:rPr b="1" spc="169" dirty="0">
                <a:cs typeface="Times New Roman"/>
              </a:rPr>
              <a:t> </a:t>
            </a:r>
            <a:r>
              <a:rPr b="1" spc="-20" dirty="0">
                <a:cs typeface="Bookman Old Style"/>
              </a:rPr>
              <a:t>Pric</a:t>
            </a:r>
            <a:r>
              <a:rPr b="1" spc="-14" dirty="0">
                <a:cs typeface="Bookman Old Style"/>
              </a:rPr>
              <a:t>e</a:t>
            </a:r>
            <a:r>
              <a:rPr b="1" spc="149" dirty="0">
                <a:cs typeface="Times New Roman"/>
              </a:rPr>
              <a:t> </a:t>
            </a:r>
            <a:r>
              <a:rPr b="1" spc="-14" dirty="0">
                <a:cs typeface="Bookman Old Style"/>
              </a:rPr>
              <a:t>:</a:t>
            </a:r>
            <a:r>
              <a:rPr b="1" spc="-7" dirty="0">
                <a:cs typeface="Times New Roman"/>
              </a:rPr>
              <a:t> </a:t>
            </a:r>
            <a:r>
              <a:rPr b="1" spc="-7" dirty="0" err="1">
                <a:cs typeface="Bookman Old Style"/>
              </a:rPr>
              <a:t>R</a:t>
            </a:r>
            <a:r>
              <a:rPr b="1" dirty="0" err="1">
                <a:cs typeface="Bookman Old Style"/>
              </a:rPr>
              <a:t>s</a:t>
            </a:r>
            <a:r>
              <a:rPr b="1" spc="169" dirty="0">
                <a:cs typeface="Times New Roman"/>
              </a:rPr>
              <a:t> </a:t>
            </a:r>
            <a:r>
              <a:rPr lang="en-IN" b="1" spc="-7" dirty="0">
                <a:cs typeface="Times New Roman"/>
              </a:rPr>
              <a:t>5</a:t>
            </a:r>
            <a:r>
              <a:rPr b="1" spc="-7" dirty="0" smtClean="0">
                <a:cs typeface="Bookman Old Style"/>
              </a:rPr>
              <a:t>0</a:t>
            </a:r>
            <a:r>
              <a:rPr b="1" spc="149" dirty="0" smtClean="0">
                <a:cs typeface="Times New Roman"/>
              </a:rPr>
              <a:t> </a:t>
            </a:r>
            <a:r>
              <a:rPr b="1" spc="-7" dirty="0">
                <a:cs typeface="Bookman Old Style"/>
              </a:rPr>
              <a:t>p</a:t>
            </a:r>
            <a:r>
              <a:rPr b="1" spc="14" dirty="0">
                <a:cs typeface="Bookman Old Style"/>
              </a:rPr>
              <a:t>e</a:t>
            </a:r>
            <a:r>
              <a:rPr b="1" spc="-14" dirty="0">
                <a:cs typeface="Bookman Old Style"/>
              </a:rPr>
              <a:t>r</a:t>
            </a:r>
            <a:r>
              <a:rPr b="1" spc="149" dirty="0">
                <a:cs typeface="Times New Roman"/>
              </a:rPr>
              <a:t> </a:t>
            </a:r>
            <a:r>
              <a:rPr b="1" spc="-7" dirty="0" smtClean="0">
                <a:cs typeface="Bookman Old Style"/>
              </a:rPr>
              <a:t>kg</a:t>
            </a:r>
            <a:endParaRPr lang="en-US" b="1" spc="-7" dirty="0" smtClean="0">
              <a:cs typeface="Bookman Old Style"/>
            </a:endParaRPr>
          </a:p>
          <a:p>
            <a:pPr marL="17169" marR="6868">
              <a:tabLst>
                <a:tab pos="481594" algn="l"/>
              </a:tabLst>
            </a:pPr>
            <a:endParaRPr lang="en-US" b="1" spc="-7" dirty="0" smtClean="0">
              <a:cs typeface="Bookman Old Style"/>
            </a:endParaRPr>
          </a:p>
          <a:p>
            <a:pPr marL="17169" marR="6868">
              <a:tabLst>
                <a:tab pos="481594" algn="l"/>
              </a:tabLst>
            </a:pPr>
            <a:r>
              <a:rPr lang="en-US" b="1" spc="-27" dirty="0">
                <a:cs typeface="Bookman Old Style"/>
              </a:rPr>
              <a:t>MOQ</a:t>
            </a:r>
            <a:r>
              <a:rPr lang="en-US" b="1" spc="149" dirty="0">
                <a:cs typeface="Times New Roman"/>
              </a:rPr>
              <a:t> </a:t>
            </a:r>
            <a:r>
              <a:rPr lang="en-US" b="1" dirty="0">
                <a:cs typeface="Bookman Old Style"/>
              </a:rPr>
              <a:t>=</a:t>
            </a:r>
            <a:r>
              <a:rPr lang="en-US" b="1" spc="149" dirty="0">
                <a:cs typeface="Times New Roman"/>
              </a:rPr>
              <a:t> </a:t>
            </a:r>
            <a:r>
              <a:rPr lang="en-US" b="1" spc="-7" dirty="0" smtClean="0">
                <a:cs typeface="Bookman Old Style"/>
              </a:rPr>
              <a:t>25</a:t>
            </a:r>
            <a:r>
              <a:rPr lang="en-US" b="1" spc="149" dirty="0" smtClean="0">
                <a:cs typeface="Times New Roman"/>
              </a:rPr>
              <a:t> </a:t>
            </a:r>
            <a:r>
              <a:rPr lang="en-US" b="1" dirty="0" smtClean="0">
                <a:cs typeface="Bookman Old Style"/>
              </a:rPr>
              <a:t>MT</a:t>
            </a:r>
          </a:p>
          <a:p>
            <a:pPr marL="17169" marR="6868">
              <a:tabLst>
                <a:tab pos="481594" algn="l"/>
              </a:tabLst>
            </a:pPr>
            <a:endParaRPr lang="en-US" b="1" dirty="0">
              <a:cs typeface="Bookman Old Style"/>
            </a:endParaRPr>
          </a:p>
          <a:p>
            <a:pPr marL="17169" marR="6868">
              <a:tabLst>
                <a:tab pos="481594" algn="l"/>
              </a:tabLst>
            </a:pPr>
            <a:r>
              <a:rPr lang="en-US" b="1" spc="-20" dirty="0">
                <a:cs typeface="Bookman Old Style"/>
              </a:rPr>
              <a:t>MMQ=</a:t>
            </a:r>
            <a:r>
              <a:rPr lang="en-US" b="1" spc="135" dirty="0">
                <a:cs typeface="Times New Roman"/>
              </a:rPr>
              <a:t> </a:t>
            </a:r>
            <a:r>
              <a:rPr lang="en-US" b="1" spc="-7" dirty="0" smtClean="0">
                <a:cs typeface="Bookman Old Style"/>
              </a:rPr>
              <a:t>5</a:t>
            </a:r>
            <a:r>
              <a:rPr lang="en-US" b="1" spc="149" dirty="0" smtClean="0">
                <a:cs typeface="Times New Roman"/>
              </a:rPr>
              <a:t> </a:t>
            </a:r>
            <a:r>
              <a:rPr lang="en-US" b="1" dirty="0" smtClean="0">
                <a:cs typeface="Bookman Old Style"/>
              </a:rPr>
              <a:t>MT</a:t>
            </a:r>
          </a:p>
          <a:p>
            <a:pPr marL="17169" marR="6868">
              <a:tabLst>
                <a:tab pos="481594" algn="l"/>
              </a:tabLst>
            </a:pPr>
            <a:endParaRPr lang="en-US" b="1" dirty="0" smtClean="0">
              <a:cs typeface="Bookman Old Style"/>
            </a:endParaRPr>
          </a:p>
          <a:p>
            <a:pPr marL="17169" marR="6868">
              <a:tabLst>
                <a:tab pos="481594" algn="l"/>
              </a:tabLst>
            </a:pPr>
            <a:r>
              <a:rPr lang="en-US" b="1" spc="-20" dirty="0">
                <a:cs typeface="Bookman Old Style"/>
              </a:rPr>
              <a:t>D</a:t>
            </a:r>
            <a:r>
              <a:rPr lang="en-US" b="1" dirty="0">
                <a:cs typeface="Bookman Old Style"/>
              </a:rPr>
              <a:t>emand</a:t>
            </a:r>
            <a:r>
              <a:rPr lang="en-US" b="1" spc="149" dirty="0">
                <a:cs typeface="Times New Roman"/>
              </a:rPr>
              <a:t> </a:t>
            </a:r>
            <a:r>
              <a:rPr lang="en-US" b="1" dirty="0">
                <a:cs typeface="Bookman Old Style"/>
              </a:rPr>
              <a:t>=</a:t>
            </a:r>
            <a:r>
              <a:rPr lang="en-US" b="1" spc="149" dirty="0">
                <a:cs typeface="Times New Roman"/>
              </a:rPr>
              <a:t> </a:t>
            </a:r>
            <a:r>
              <a:rPr lang="en-US" b="1" spc="-7" dirty="0" smtClean="0">
                <a:cs typeface="Bookman Old Style"/>
              </a:rPr>
              <a:t>4MT</a:t>
            </a:r>
            <a:r>
              <a:rPr lang="en-US" b="1" spc="-7" dirty="0" smtClean="0">
                <a:cs typeface="Times New Roman"/>
              </a:rPr>
              <a:t> </a:t>
            </a:r>
            <a:r>
              <a:rPr lang="en-US" b="1" spc="-14" dirty="0">
                <a:cs typeface="Bookman Old Style"/>
              </a:rPr>
              <a:t>in</a:t>
            </a:r>
            <a:r>
              <a:rPr lang="en-US" b="1" spc="169" dirty="0">
                <a:cs typeface="Times New Roman"/>
              </a:rPr>
              <a:t> </a:t>
            </a:r>
            <a:r>
              <a:rPr lang="en-US" b="1" spc="-7" dirty="0">
                <a:cs typeface="Bookman Old Style"/>
              </a:rPr>
              <a:t>Roun</a:t>
            </a:r>
            <a:r>
              <a:rPr lang="en-US" b="1" dirty="0">
                <a:cs typeface="Bookman Old Style"/>
              </a:rPr>
              <a:t>d</a:t>
            </a:r>
            <a:r>
              <a:rPr lang="en-US" b="1" spc="169" dirty="0">
                <a:cs typeface="Times New Roman"/>
              </a:rPr>
              <a:t> </a:t>
            </a:r>
            <a:r>
              <a:rPr lang="en-US" b="1" dirty="0" smtClean="0">
                <a:cs typeface="Bookman Old Style"/>
              </a:rPr>
              <a:t>1</a:t>
            </a:r>
          </a:p>
          <a:p>
            <a:pPr marL="17169" marR="6868">
              <a:tabLst>
                <a:tab pos="481594" algn="l"/>
              </a:tabLst>
            </a:pPr>
            <a:endParaRPr lang="en-US" b="1" dirty="0">
              <a:cs typeface="Bookman Old Style"/>
            </a:endParaRPr>
          </a:p>
          <a:p>
            <a:pPr marL="17169" marR="6868">
              <a:tabLst>
                <a:tab pos="481594" algn="l"/>
              </a:tabLst>
            </a:pPr>
            <a:r>
              <a:rPr lang="en-US" b="1" spc="-20" dirty="0">
                <a:cs typeface="Bookman Old Style"/>
              </a:rPr>
              <a:t>D</a:t>
            </a:r>
            <a:r>
              <a:rPr lang="en-US" b="1" dirty="0">
                <a:cs typeface="Bookman Old Style"/>
              </a:rPr>
              <a:t>emand</a:t>
            </a:r>
            <a:r>
              <a:rPr lang="en-US" b="1" spc="149" dirty="0">
                <a:cs typeface="Times New Roman"/>
              </a:rPr>
              <a:t> </a:t>
            </a:r>
            <a:r>
              <a:rPr lang="en-US" b="1" dirty="0">
                <a:cs typeface="Bookman Old Style"/>
              </a:rPr>
              <a:t>&lt;</a:t>
            </a:r>
            <a:r>
              <a:rPr lang="en-US" b="1" spc="149" dirty="0">
                <a:cs typeface="Times New Roman"/>
              </a:rPr>
              <a:t> </a:t>
            </a:r>
            <a:r>
              <a:rPr lang="en-US" b="1" spc="-27" dirty="0" smtClean="0">
                <a:cs typeface="Bookman Old Style"/>
              </a:rPr>
              <a:t>MMQ</a:t>
            </a:r>
          </a:p>
          <a:p>
            <a:pPr marL="17169" marR="6868">
              <a:tabLst>
                <a:tab pos="481594" algn="l"/>
              </a:tabLst>
            </a:pPr>
            <a:endParaRPr lang="en-US" b="1" spc="-27" dirty="0">
              <a:cs typeface="Bookman Old Style"/>
            </a:endParaRPr>
          </a:p>
          <a:p>
            <a:pPr marL="17169" marR="6868">
              <a:tabLst>
                <a:tab pos="481594" algn="l"/>
              </a:tabLst>
            </a:pPr>
            <a:r>
              <a:rPr lang="en-US" b="1" spc="-7" dirty="0">
                <a:solidFill>
                  <a:srgbClr val="00B0F0"/>
                </a:solidFill>
                <a:cs typeface="Bookman Old Style"/>
              </a:rPr>
              <a:t>Auctio</a:t>
            </a:r>
            <a:r>
              <a:rPr lang="en-US" b="1" dirty="0">
                <a:solidFill>
                  <a:srgbClr val="00B0F0"/>
                </a:solidFill>
                <a:cs typeface="Bookman Old Style"/>
              </a:rPr>
              <a:t>n</a:t>
            </a:r>
            <a:r>
              <a:rPr lang="en-US" b="1" spc="189" dirty="0">
                <a:solidFill>
                  <a:srgbClr val="00B0F0"/>
                </a:solidFill>
                <a:cs typeface="Times New Roman"/>
              </a:rPr>
              <a:t> </a:t>
            </a:r>
            <a:r>
              <a:rPr lang="en-US" b="1" spc="-20" dirty="0" smtClean="0">
                <a:solidFill>
                  <a:srgbClr val="00B0F0"/>
                </a:solidFill>
                <a:cs typeface="Bookman Old Style"/>
              </a:rPr>
              <a:t>Fail</a:t>
            </a:r>
            <a:r>
              <a:rPr lang="en-US" b="1" dirty="0" smtClean="0">
                <a:solidFill>
                  <a:srgbClr val="00B0F0"/>
                </a:solidFill>
                <a:cs typeface="Bookman Old Style"/>
              </a:rPr>
              <a:t>ed</a:t>
            </a:r>
            <a:endParaRPr lang="en-US" b="1" dirty="0">
              <a:solidFill>
                <a:srgbClr val="00B0F0"/>
              </a:solidFill>
              <a:cs typeface="Bookman Old Style"/>
            </a:endParaRPr>
          </a:p>
        </p:txBody>
      </p:sp>
      <p:sp>
        <p:nvSpPr>
          <p:cNvPr id="31" name="object 14"/>
          <p:cNvSpPr/>
          <p:nvPr/>
        </p:nvSpPr>
        <p:spPr>
          <a:xfrm flipH="1">
            <a:off x="1277144" y="6941220"/>
            <a:ext cx="277305" cy="283434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1556290" y="6852103"/>
            <a:ext cx="1087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Demand</a:t>
            </a:r>
            <a:endParaRPr lang="en-US" sz="2000" b="1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907890" y="2797627"/>
            <a:ext cx="4908001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47828" y="3530801"/>
            <a:ext cx="4884853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954878" y="4266805"/>
            <a:ext cx="4884853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962038" y="4971532"/>
            <a:ext cx="4884853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62038" y="5730081"/>
            <a:ext cx="3801145" cy="0"/>
          </a:xfrm>
          <a:prstGeom prst="line">
            <a:avLst/>
          </a:prstGeom>
          <a:ln w="28575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962038" y="6415881"/>
            <a:ext cx="4884853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907890" y="2384420"/>
            <a:ext cx="54148" cy="4031461"/>
          </a:xfrm>
          <a:prstGeom prst="line">
            <a:avLst/>
          </a:prstGeom>
          <a:ln w="19050">
            <a:solidFill>
              <a:schemeClr val="tx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ject 23"/>
          <p:cNvSpPr txBox="1"/>
          <p:nvPr/>
        </p:nvSpPr>
        <p:spPr>
          <a:xfrm>
            <a:off x="5849144" y="2536674"/>
            <a:ext cx="882646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marR="6868" algn="r">
              <a:tabLst>
                <a:tab pos="481594" algn="l"/>
              </a:tabLst>
            </a:pPr>
            <a:r>
              <a:rPr lang="en-US" b="1" spc="-7" dirty="0" smtClean="0">
                <a:cs typeface="Bookman Old Style"/>
              </a:rPr>
              <a:t>25</a:t>
            </a:r>
          </a:p>
          <a:p>
            <a:pPr marL="17169" marR="6868" algn="r">
              <a:tabLst>
                <a:tab pos="481594" algn="l"/>
              </a:tabLst>
            </a:pPr>
            <a:endParaRPr lang="en-US" b="1" spc="-7" dirty="0">
              <a:cs typeface="Bookman Old Style"/>
            </a:endParaRPr>
          </a:p>
          <a:p>
            <a:pPr marL="17169" marR="6868" algn="r">
              <a:tabLst>
                <a:tab pos="481594" algn="l"/>
              </a:tabLst>
            </a:pPr>
            <a:r>
              <a:rPr lang="en-US" b="1" spc="-7" dirty="0" smtClean="0">
                <a:cs typeface="Bookman Old Style"/>
              </a:rPr>
              <a:t>20</a:t>
            </a:r>
          </a:p>
          <a:p>
            <a:pPr marL="17169" marR="6868" algn="r">
              <a:tabLst>
                <a:tab pos="481594" algn="l"/>
              </a:tabLst>
            </a:pPr>
            <a:endParaRPr lang="en-US" b="1" spc="-7" dirty="0">
              <a:cs typeface="Bookman Old Style"/>
            </a:endParaRPr>
          </a:p>
          <a:p>
            <a:pPr marL="17169" marR="6868" algn="r">
              <a:tabLst>
                <a:tab pos="481594" algn="l"/>
              </a:tabLst>
            </a:pPr>
            <a:r>
              <a:rPr lang="en-US" b="1" spc="-7" dirty="0" smtClean="0">
                <a:cs typeface="Bookman Old Style"/>
              </a:rPr>
              <a:t>15</a:t>
            </a:r>
          </a:p>
          <a:p>
            <a:pPr marL="17169" marR="6868" algn="r">
              <a:tabLst>
                <a:tab pos="481594" algn="l"/>
              </a:tabLst>
            </a:pPr>
            <a:endParaRPr lang="en-US" b="1" spc="-7" dirty="0" smtClean="0">
              <a:cs typeface="Bookman Old Style"/>
            </a:endParaRPr>
          </a:p>
          <a:p>
            <a:pPr marL="17169" marR="6868" algn="r">
              <a:tabLst>
                <a:tab pos="481594" algn="l"/>
              </a:tabLst>
            </a:pPr>
            <a:r>
              <a:rPr lang="en-US" b="1" spc="-7" dirty="0" smtClean="0">
                <a:cs typeface="Bookman Old Style"/>
              </a:rPr>
              <a:t>10</a:t>
            </a:r>
          </a:p>
          <a:p>
            <a:pPr marL="17169" marR="6868" algn="r">
              <a:tabLst>
                <a:tab pos="481594" algn="l"/>
              </a:tabLst>
            </a:pPr>
            <a:endParaRPr lang="en-US" b="1" dirty="0" smtClean="0">
              <a:cs typeface="Bookman Old Style"/>
            </a:endParaRPr>
          </a:p>
          <a:p>
            <a:pPr marL="17169" marR="6868" algn="r">
              <a:tabLst>
                <a:tab pos="481594" algn="l"/>
              </a:tabLst>
            </a:pPr>
            <a:r>
              <a:rPr lang="en-US" b="1" dirty="0" smtClean="0">
                <a:cs typeface="Bookman Old Style"/>
              </a:rPr>
              <a:t>5</a:t>
            </a:r>
          </a:p>
          <a:p>
            <a:pPr marL="17169" marR="6868" algn="r">
              <a:tabLst>
                <a:tab pos="481594" algn="l"/>
              </a:tabLst>
            </a:pPr>
            <a:endParaRPr lang="en-US" b="1" dirty="0">
              <a:cs typeface="Bookman Old Style"/>
            </a:endParaRPr>
          </a:p>
          <a:p>
            <a:pPr marL="17169" marR="6868" algn="r">
              <a:tabLst>
                <a:tab pos="481594" algn="l"/>
              </a:tabLst>
            </a:pPr>
            <a:r>
              <a:rPr lang="en-US" b="1" dirty="0" smtClean="0">
                <a:cs typeface="Bookman Old Style"/>
              </a:rPr>
              <a:t>0</a:t>
            </a:r>
            <a:endParaRPr lang="en-US" b="1" dirty="0">
              <a:cs typeface="Bookman Old Style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363744" y="6468853"/>
            <a:ext cx="2243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Round </a:t>
            </a:r>
            <a:r>
              <a:rPr lang="en-US" b="1" dirty="0"/>
              <a:t>1 (</a:t>
            </a:r>
            <a:r>
              <a:rPr lang="en-US" b="1" dirty="0" err="1"/>
              <a:t>Rs</a:t>
            </a:r>
            <a:r>
              <a:rPr lang="en-US" b="1" dirty="0"/>
              <a:t> </a:t>
            </a:r>
            <a:r>
              <a:rPr lang="en-US" b="1" dirty="0" smtClean="0"/>
              <a:t>50)</a:t>
            </a:r>
            <a:endParaRPr lang="en-US" b="1" dirty="0"/>
          </a:p>
        </p:txBody>
      </p:sp>
      <p:sp>
        <p:nvSpPr>
          <p:cNvPr id="52" name="object 14"/>
          <p:cNvSpPr/>
          <p:nvPr/>
        </p:nvSpPr>
        <p:spPr>
          <a:xfrm>
            <a:off x="9043642" y="5893290"/>
            <a:ext cx="1039641" cy="522591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Rectangle 52"/>
          <p:cNvSpPr/>
          <p:nvPr/>
        </p:nvSpPr>
        <p:spPr>
          <a:xfrm>
            <a:off x="10919196" y="5356284"/>
            <a:ext cx="78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/>
              <a:t>MMQ</a:t>
            </a:r>
          </a:p>
          <a:p>
            <a:r>
              <a:rPr lang="en-US" sz="1800" b="1" dirty="0" smtClean="0"/>
              <a:t>50 </a:t>
            </a:r>
            <a:r>
              <a:rPr lang="en-US" sz="1800" b="1" dirty="0"/>
              <a:t>MT</a:t>
            </a:r>
          </a:p>
        </p:txBody>
      </p:sp>
      <p:pic>
        <p:nvPicPr>
          <p:cNvPr id="18" name="Picture 17" descr="G:\Current Project\NCDFI - ANAND - 10072017\NCDFI - Pres\Images\0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744" y="624681"/>
            <a:ext cx="1537818" cy="7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0649744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www.NCDFIeMarket.com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1" name="object 15"/>
          <p:cNvSpPr txBox="1"/>
          <p:nvPr/>
        </p:nvSpPr>
        <p:spPr>
          <a:xfrm>
            <a:off x="9443121" y="1941706"/>
            <a:ext cx="23895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algn="r"/>
            <a:r>
              <a:rPr sz="2000" b="1" spc="-108" dirty="0">
                <a:latin typeface="+mj-lt"/>
                <a:cs typeface="Calibri"/>
              </a:rPr>
              <a:t>D</a:t>
            </a:r>
            <a:r>
              <a:rPr sz="2000" b="1" spc="-101" dirty="0">
                <a:latin typeface="+mj-lt"/>
                <a:cs typeface="Calibri"/>
              </a:rPr>
              <a:t>e</a:t>
            </a:r>
            <a:r>
              <a:rPr sz="2000" b="1" spc="-68" dirty="0">
                <a:latin typeface="+mj-lt"/>
                <a:cs typeface="Calibri"/>
              </a:rPr>
              <a:t>man</a:t>
            </a:r>
            <a:r>
              <a:rPr sz="2000" b="1" spc="-54" dirty="0">
                <a:latin typeface="+mj-lt"/>
                <a:cs typeface="Calibri"/>
              </a:rPr>
              <a:t>d</a:t>
            </a:r>
            <a:r>
              <a:rPr sz="2000" b="1" spc="-61" dirty="0">
                <a:latin typeface="+mj-lt"/>
                <a:cs typeface="Times New Roman"/>
              </a:rPr>
              <a:t> </a:t>
            </a:r>
            <a:r>
              <a:rPr sz="2000" b="1" dirty="0">
                <a:latin typeface="+mj-lt"/>
                <a:cs typeface="Calibri"/>
              </a:rPr>
              <a:t>(</a:t>
            </a:r>
            <a:r>
              <a:rPr sz="2000" b="1" spc="-128" dirty="0">
                <a:latin typeface="+mj-lt"/>
                <a:cs typeface="Calibri"/>
              </a:rPr>
              <a:t>M</a:t>
            </a:r>
            <a:r>
              <a:rPr sz="2000" b="1" spc="-74" dirty="0">
                <a:latin typeface="+mj-lt"/>
                <a:cs typeface="Calibri"/>
              </a:rPr>
              <a:t>T</a:t>
            </a:r>
            <a:r>
              <a:rPr sz="2000" b="1" spc="-34" dirty="0">
                <a:latin typeface="+mj-lt"/>
                <a:cs typeface="Calibri"/>
              </a:rPr>
              <a:t>)</a:t>
            </a:r>
            <a:endParaRPr sz="2000" b="1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1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3938" y="870158"/>
            <a:ext cx="478416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algn="l"/>
            <a:r>
              <a:rPr sz="3600" b="1" spc="-7" dirty="0">
                <a:solidFill>
                  <a:schemeClr val="bg1"/>
                </a:solidFill>
              </a:rPr>
              <a:t>Scenari</a:t>
            </a:r>
            <a:r>
              <a:rPr sz="3600" b="1" dirty="0">
                <a:solidFill>
                  <a:schemeClr val="bg1"/>
                </a:solidFill>
              </a:rPr>
              <a:t>o</a:t>
            </a:r>
            <a:r>
              <a:rPr sz="3600" b="1" spc="439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2</a:t>
            </a:r>
            <a:endParaRPr sz="3600" b="1" dirty="0">
              <a:solidFill>
                <a:schemeClr val="bg1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43121" y="1941706"/>
            <a:ext cx="23895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algn="r"/>
            <a:r>
              <a:rPr sz="2000" b="1" spc="-108" dirty="0">
                <a:latin typeface="+mj-lt"/>
                <a:cs typeface="Calibri"/>
              </a:rPr>
              <a:t>D</a:t>
            </a:r>
            <a:r>
              <a:rPr sz="2000" b="1" spc="-101" dirty="0">
                <a:latin typeface="+mj-lt"/>
                <a:cs typeface="Calibri"/>
              </a:rPr>
              <a:t>e</a:t>
            </a:r>
            <a:r>
              <a:rPr sz="2000" b="1" spc="-68" dirty="0">
                <a:latin typeface="+mj-lt"/>
                <a:cs typeface="Calibri"/>
              </a:rPr>
              <a:t>man</a:t>
            </a:r>
            <a:r>
              <a:rPr sz="2000" b="1" spc="-54" dirty="0">
                <a:latin typeface="+mj-lt"/>
                <a:cs typeface="Calibri"/>
              </a:rPr>
              <a:t>d</a:t>
            </a:r>
            <a:r>
              <a:rPr sz="2000" b="1" spc="-61" dirty="0">
                <a:latin typeface="+mj-lt"/>
                <a:cs typeface="Times New Roman"/>
              </a:rPr>
              <a:t> </a:t>
            </a:r>
            <a:r>
              <a:rPr sz="2000" b="1" dirty="0">
                <a:latin typeface="+mj-lt"/>
                <a:cs typeface="Calibri"/>
              </a:rPr>
              <a:t>(</a:t>
            </a:r>
            <a:r>
              <a:rPr sz="2000" b="1" spc="-128" dirty="0">
                <a:latin typeface="+mj-lt"/>
                <a:cs typeface="Calibri"/>
              </a:rPr>
              <a:t>M</a:t>
            </a:r>
            <a:r>
              <a:rPr sz="2000" b="1" spc="-74" dirty="0">
                <a:latin typeface="+mj-lt"/>
                <a:cs typeface="Calibri"/>
              </a:rPr>
              <a:t>T</a:t>
            </a:r>
            <a:r>
              <a:rPr sz="2000" b="1" spc="-34" dirty="0">
                <a:latin typeface="+mj-lt"/>
                <a:cs typeface="Calibri"/>
              </a:rPr>
              <a:t>)</a:t>
            </a:r>
            <a:endParaRPr sz="2000" b="1" dirty="0">
              <a:latin typeface="+mj-lt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77144" y="2528347"/>
            <a:ext cx="4695341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marR="6868">
              <a:tabLst>
                <a:tab pos="481594" algn="l"/>
              </a:tabLst>
            </a:pPr>
            <a:r>
              <a:rPr lang="en-US" b="1" spc="-7" dirty="0">
                <a:cs typeface="Bookman Old Style"/>
              </a:rPr>
              <a:t>Demand = </a:t>
            </a:r>
            <a:r>
              <a:rPr lang="en-US" b="1" spc="-7" dirty="0" smtClean="0">
                <a:cs typeface="Bookman Old Style"/>
              </a:rPr>
              <a:t>10 </a:t>
            </a:r>
            <a:r>
              <a:rPr lang="en-US" b="1" spc="-7" dirty="0">
                <a:cs typeface="Bookman Old Style"/>
              </a:rPr>
              <a:t>MT in Round 1</a:t>
            </a:r>
          </a:p>
          <a:p>
            <a:pPr marL="17169" marR="6868">
              <a:tabLst>
                <a:tab pos="481594" algn="l"/>
              </a:tabLst>
            </a:pPr>
            <a:endParaRPr lang="en-US" b="1" spc="-7" dirty="0">
              <a:cs typeface="Bookman Old Style"/>
            </a:endParaRPr>
          </a:p>
          <a:p>
            <a:pPr marL="17169" marR="6868">
              <a:tabLst>
                <a:tab pos="481594" algn="l"/>
              </a:tabLst>
            </a:pPr>
            <a:r>
              <a:rPr lang="en-US" b="1" spc="-7" dirty="0">
                <a:cs typeface="Bookman Old Style"/>
              </a:rPr>
              <a:t>Demand &gt; MMQ</a:t>
            </a:r>
          </a:p>
          <a:p>
            <a:pPr marL="17169" marR="6868">
              <a:tabLst>
                <a:tab pos="481594" algn="l"/>
              </a:tabLst>
            </a:pPr>
            <a:endParaRPr lang="en-US" b="1" spc="-7" dirty="0">
              <a:cs typeface="Bookman Old Style"/>
            </a:endParaRPr>
          </a:p>
          <a:p>
            <a:pPr marL="17169" marR="6868">
              <a:tabLst>
                <a:tab pos="481594" algn="l"/>
              </a:tabLst>
            </a:pPr>
            <a:r>
              <a:rPr lang="en-US" b="1" spc="-7" dirty="0">
                <a:cs typeface="Bookman Old Style"/>
              </a:rPr>
              <a:t>Demand &lt; MOQ</a:t>
            </a:r>
          </a:p>
          <a:p>
            <a:pPr marL="17169" marR="6868">
              <a:tabLst>
                <a:tab pos="481594" algn="l"/>
              </a:tabLst>
            </a:pPr>
            <a:endParaRPr lang="en-US" b="1" spc="-7" dirty="0">
              <a:cs typeface="Bookman Old Style"/>
            </a:endParaRPr>
          </a:p>
          <a:p>
            <a:pPr marL="17169" marR="6868">
              <a:tabLst>
                <a:tab pos="481594" algn="l"/>
              </a:tabLst>
            </a:pPr>
            <a:r>
              <a:rPr lang="en-US" b="1" spc="-7" dirty="0">
                <a:cs typeface="Bookman Old Style"/>
              </a:rPr>
              <a:t>Clearing price </a:t>
            </a:r>
            <a:r>
              <a:rPr lang="en-US" b="1" spc="-7" dirty="0" err="1">
                <a:cs typeface="Bookman Old Style"/>
              </a:rPr>
              <a:t>Rs</a:t>
            </a:r>
            <a:r>
              <a:rPr lang="en-US" b="1" spc="-7" dirty="0">
                <a:cs typeface="Bookman Old Style"/>
              </a:rPr>
              <a:t> </a:t>
            </a:r>
            <a:r>
              <a:rPr lang="en-US" b="1" spc="-7" dirty="0" smtClean="0">
                <a:cs typeface="Bookman Old Style"/>
              </a:rPr>
              <a:t>50</a:t>
            </a:r>
            <a:endParaRPr lang="en-US" b="1" spc="-7" dirty="0">
              <a:cs typeface="Bookman Old Style"/>
            </a:endParaRPr>
          </a:p>
          <a:p>
            <a:pPr marL="17169" marR="6868">
              <a:tabLst>
                <a:tab pos="481594" algn="l"/>
              </a:tabLst>
            </a:pPr>
            <a:endParaRPr lang="en-US" b="1" spc="-7" dirty="0">
              <a:cs typeface="Bookman Old Style"/>
            </a:endParaRPr>
          </a:p>
          <a:p>
            <a:pPr marL="17169" marR="6868">
              <a:tabLst>
                <a:tab pos="481594" algn="l"/>
              </a:tabLst>
            </a:pPr>
            <a:r>
              <a:rPr lang="en-US" b="1" spc="-7" dirty="0">
                <a:solidFill>
                  <a:srgbClr val="00B0F0"/>
                </a:solidFill>
                <a:cs typeface="Bookman Old Style"/>
              </a:rPr>
              <a:t>Clearing </a:t>
            </a:r>
            <a:r>
              <a:rPr lang="en-US" b="1" spc="-7" dirty="0" err="1">
                <a:solidFill>
                  <a:srgbClr val="00B0F0"/>
                </a:solidFill>
                <a:cs typeface="Bookman Old Style"/>
              </a:rPr>
              <a:t>Qty</a:t>
            </a:r>
            <a:r>
              <a:rPr lang="en-US" b="1" spc="-7" dirty="0">
                <a:solidFill>
                  <a:srgbClr val="00B0F0"/>
                </a:solidFill>
                <a:cs typeface="Bookman Old Style"/>
              </a:rPr>
              <a:t> </a:t>
            </a:r>
            <a:r>
              <a:rPr lang="en-US" b="1" spc="-7" dirty="0" smtClean="0">
                <a:solidFill>
                  <a:srgbClr val="00B0F0"/>
                </a:solidFill>
                <a:cs typeface="Bookman Old Style"/>
              </a:rPr>
              <a:t>10 </a:t>
            </a:r>
            <a:r>
              <a:rPr lang="en-US" b="1" spc="-7" dirty="0">
                <a:solidFill>
                  <a:srgbClr val="00B0F0"/>
                </a:solidFill>
                <a:cs typeface="Bookman Old Style"/>
              </a:rPr>
              <a:t>MT</a:t>
            </a:r>
            <a:endParaRPr lang="en-US" b="1" dirty="0">
              <a:solidFill>
                <a:srgbClr val="00B0F0"/>
              </a:solidFill>
              <a:cs typeface="Bookman Old Style"/>
            </a:endParaRPr>
          </a:p>
        </p:txBody>
      </p:sp>
      <p:sp>
        <p:nvSpPr>
          <p:cNvPr id="31" name="object 14"/>
          <p:cNvSpPr/>
          <p:nvPr/>
        </p:nvSpPr>
        <p:spPr>
          <a:xfrm flipH="1">
            <a:off x="1277144" y="6941220"/>
            <a:ext cx="277305" cy="283434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1556290" y="6852103"/>
            <a:ext cx="1087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Demand</a:t>
            </a:r>
            <a:endParaRPr lang="en-US" sz="2000" b="1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907890" y="2797627"/>
            <a:ext cx="4924791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47828" y="3530801"/>
            <a:ext cx="4884853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954878" y="4266805"/>
            <a:ext cx="4884853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962038" y="4971532"/>
            <a:ext cx="4884853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962038" y="6415881"/>
            <a:ext cx="4884853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907890" y="2384420"/>
            <a:ext cx="54148" cy="4031461"/>
          </a:xfrm>
          <a:prstGeom prst="line">
            <a:avLst/>
          </a:prstGeom>
          <a:ln w="19050">
            <a:solidFill>
              <a:schemeClr val="tx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ject 23"/>
          <p:cNvSpPr txBox="1"/>
          <p:nvPr/>
        </p:nvSpPr>
        <p:spPr>
          <a:xfrm>
            <a:off x="5849144" y="2536674"/>
            <a:ext cx="882646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marR="6868" algn="r">
              <a:tabLst>
                <a:tab pos="481594" algn="l"/>
              </a:tabLst>
            </a:pPr>
            <a:r>
              <a:rPr lang="en-US" b="1" spc="-7" dirty="0" smtClean="0">
                <a:cs typeface="Bookman Old Style"/>
              </a:rPr>
              <a:t>25</a:t>
            </a:r>
          </a:p>
          <a:p>
            <a:pPr marL="17169" marR="6868" algn="r">
              <a:tabLst>
                <a:tab pos="481594" algn="l"/>
              </a:tabLst>
            </a:pPr>
            <a:endParaRPr lang="en-US" b="1" spc="-7" dirty="0">
              <a:cs typeface="Bookman Old Style"/>
            </a:endParaRPr>
          </a:p>
          <a:p>
            <a:pPr marL="17169" marR="6868" algn="r">
              <a:tabLst>
                <a:tab pos="481594" algn="l"/>
              </a:tabLst>
            </a:pPr>
            <a:r>
              <a:rPr lang="en-US" b="1" spc="-7" dirty="0" smtClean="0">
                <a:cs typeface="Bookman Old Style"/>
              </a:rPr>
              <a:t>20</a:t>
            </a:r>
          </a:p>
          <a:p>
            <a:pPr marL="17169" marR="6868" algn="r">
              <a:tabLst>
                <a:tab pos="481594" algn="l"/>
              </a:tabLst>
            </a:pPr>
            <a:endParaRPr lang="en-US" b="1" spc="-7" dirty="0">
              <a:cs typeface="Bookman Old Style"/>
            </a:endParaRPr>
          </a:p>
          <a:p>
            <a:pPr marL="17169" marR="6868" algn="r">
              <a:tabLst>
                <a:tab pos="481594" algn="l"/>
              </a:tabLst>
            </a:pPr>
            <a:r>
              <a:rPr lang="en-US" b="1" spc="-7" dirty="0" smtClean="0">
                <a:cs typeface="Bookman Old Style"/>
              </a:rPr>
              <a:t>15</a:t>
            </a:r>
          </a:p>
          <a:p>
            <a:pPr marL="17169" marR="6868" algn="r">
              <a:tabLst>
                <a:tab pos="481594" algn="l"/>
              </a:tabLst>
            </a:pPr>
            <a:endParaRPr lang="en-US" b="1" spc="-7" dirty="0" smtClean="0">
              <a:cs typeface="Bookman Old Style"/>
            </a:endParaRPr>
          </a:p>
          <a:p>
            <a:pPr marL="17169" marR="6868" algn="r">
              <a:tabLst>
                <a:tab pos="481594" algn="l"/>
              </a:tabLst>
            </a:pPr>
            <a:r>
              <a:rPr lang="en-US" b="1" spc="-7" dirty="0" smtClean="0">
                <a:cs typeface="Bookman Old Style"/>
              </a:rPr>
              <a:t>10</a:t>
            </a:r>
          </a:p>
          <a:p>
            <a:pPr marL="17169" marR="6868" algn="r">
              <a:tabLst>
                <a:tab pos="481594" algn="l"/>
              </a:tabLst>
            </a:pPr>
            <a:endParaRPr lang="en-US" b="1" dirty="0" smtClean="0">
              <a:cs typeface="Bookman Old Style"/>
            </a:endParaRPr>
          </a:p>
          <a:p>
            <a:pPr marL="17169" marR="6868" algn="r">
              <a:tabLst>
                <a:tab pos="481594" algn="l"/>
              </a:tabLst>
            </a:pPr>
            <a:r>
              <a:rPr lang="en-US" b="1" dirty="0" smtClean="0">
                <a:cs typeface="Bookman Old Style"/>
              </a:rPr>
              <a:t>5</a:t>
            </a:r>
          </a:p>
          <a:p>
            <a:pPr marL="17169" marR="6868" algn="r">
              <a:tabLst>
                <a:tab pos="481594" algn="l"/>
              </a:tabLst>
            </a:pPr>
            <a:endParaRPr lang="en-US" b="1" dirty="0">
              <a:cs typeface="Bookman Old Style"/>
            </a:endParaRPr>
          </a:p>
          <a:p>
            <a:pPr marL="17169" marR="6868" algn="r">
              <a:tabLst>
                <a:tab pos="481594" algn="l"/>
              </a:tabLst>
            </a:pPr>
            <a:r>
              <a:rPr lang="en-US" b="1" dirty="0" smtClean="0">
                <a:cs typeface="Bookman Old Style"/>
              </a:rPr>
              <a:t>0</a:t>
            </a:r>
            <a:endParaRPr lang="en-US" b="1" dirty="0">
              <a:cs typeface="Bookman Old Style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363744" y="6468853"/>
            <a:ext cx="2243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Round </a:t>
            </a:r>
            <a:r>
              <a:rPr lang="en-US" b="1" dirty="0"/>
              <a:t>1 (</a:t>
            </a:r>
            <a:r>
              <a:rPr lang="en-US" b="1" dirty="0" err="1"/>
              <a:t>Rs</a:t>
            </a:r>
            <a:r>
              <a:rPr lang="en-US" b="1" dirty="0"/>
              <a:t> </a:t>
            </a:r>
            <a:r>
              <a:rPr lang="en-US" b="1" dirty="0" smtClean="0"/>
              <a:t>50)</a:t>
            </a:r>
            <a:endParaRPr lang="en-US" b="1" dirty="0"/>
          </a:p>
        </p:txBody>
      </p:sp>
      <p:sp>
        <p:nvSpPr>
          <p:cNvPr id="52" name="object 14"/>
          <p:cNvSpPr/>
          <p:nvPr/>
        </p:nvSpPr>
        <p:spPr>
          <a:xfrm>
            <a:off x="9043642" y="4971532"/>
            <a:ext cx="1039641" cy="1444349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Rectangle 52"/>
          <p:cNvSpPr/>
          <p:nvPr/>
        </p:nvSpPr>
        <p:spPr>
          <a:xfrm>
            <a:off x="10942476" y="5356284"/>
            <a:ext cx="78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/>
              <a:t>MMQ</a:t>
            </a:r>
          </a:p>
          <a:p>
            <a:r>
              <a:rPr lang="en-US" sz="1800" b="1" dirty="0" smtClean="0"/>
              <a:t>50 </a:t>
            </a:r>
            <a:r>
              <a:rPr lang="en-US" sz="1800" b="1" dirty="0"/>
              <a:t>MT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6962038" y="5730081"/>
            <a:ext cx="3916306" cy="0"/>
          </a:xfrm>
          <a:prstGeom prst="line">
            <a:avLst/>
          </a:prstGeom>
          <a:ln w="28575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G:\Current Project\NCDFI - ANAND - 10072017\NCDFI - Pres\Images\0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744" y="624681"/>
            <a:ext cx="1537818" cy="7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0649744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www.NCDFIeMarket.com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15"/>
          <p:cNvSpPr txBox="1"/>
          <p:nvPr/>
        </p:nvSpPr>
        <p:spPr>
          <a:xfrm>
            <a:off x="9476457" y="2076643"/>
            <a:ext cx="23895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algn="r"/>
            <a:r>
              <a:rPr sz="2000" b="1" spc="-108" dirty="0">
                <a:latin typeface="+mj-lt"/>
                <a:cs typeface="Calibri"/>
              </a:rPr>
              <a:t>D</a:t>
            </a:r>
            <a:r>
              <a:rPr sz="2000" b="1" spc="-101" dirty="0">
                <a:latin typeface="+mj-lt"/>
                <a:cs typeface="Calibri"/>
              </a:rPr>
              <a:t>e</a:t>
            </a:r>
            <a:r>
              <a:rPr sz="2000" b="1" spc="-68" dirty="0">
                <a:latin typeface="+mj-lt"/>
                <a:cs typeface="Calibri"/>
              </a:rPr>
              <a:t>man</a:t>
            </a:r>
            <a:r>
              <a:rPr sz="2000" b="1" spc="-54" dirty="0">
                <a:latin typeface="+mj-lt"/>
                <a:cs typeface="Calibri"/>
              </a:rPr>
              <a:t>d</a:t>
            </a:r>
            <a:r>
              <a:rPr sz="2000" b="1" spc="-61" dirty="0">
                <a:latin typeface="+mj-lt"/>
                <a:cs typeface="Times New Roman"/>
              </a:rPr>
              <a:t> </a:t>
            </a:r>
            <a:r>
              <a:rPr sz="2000" b="1" dirty="0">
                <a:latin typeface="+mj-lt"/>
                <a:cs typeface="Calibri"/>
              </a:rPr>
              <a:t>(</a:t>
            </a:r>
            <a:r>
              <a:rPr sz="2000" b="1" spc="-128" dirty="0">
                <a:latin typeface="+mj-lt"/>
                <a:cs typeface="Calibri"/>
              </a:rPr>
              <a:t>M</a:t>
            </a:r>
            <a:r>
              <a:rPr sz="2000" b="1" spc="-74" dirty="0">
                <a:latin typeface="+mj-lt"/>
                <a:cs typeface="Calibri"/>
              </a:rPr>
              <a:t>T</a:t>
            </a:r>
            <a:r>
              <a:rPr sz="2000" b="1" spc="-34" dirty="0">
                <a:latin typeface="+mj-lt"/>
                <a:cs typeface="Calibri"/>
              </a:rPr>
              <a:t>)</a:t>
            </a:r>
            <a:endParaRPr sz="2000" b="1" dirty="0">
              <a:latin typeface="+mj-lt"/>
              <a:cs typeface="Calibri"/>
            </a:endParaRPr>
          </a:p>
        </p:txBody>
      </p:sp>
      <p:sp>
        <p:nvSpPr>
          <p:cNvPr id="46" name="object 23"/>
          <p:cNvSpPr txBox="1"/>
          <p:nvPr/>
        </p:nvSpPr>
        <p:spPr>
          <a:xfrm>
            <a:off x="1111119" y="2528347"/>
            <a:ext cx="4966625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marR="6868">
              <a:tabLst>
                <a:tab pos="481594" algn="l"/>
              </a:tabLst>
            </a:pPr>
            <a:r>
              <a:rPr lang="en-US" b="1" spc="-7" dirty="0">
                <a:cs typeface="Bookman Old Style"/>
              </a:rPr>
              <a:t>Demand = </a:t>
            </a:r>
            <a:r>
              <a:rPr lang="en-US" b="1" spc="-7" dirty="0" smtClean="0">
                <a:cs typeface="Bookman Old Style"/>
              </a:rPr>
              <a:t>20MT </a:t>
            </a:r>
            <a:r>
              <a:rPr lang="en-US" b="1" spc="-7" dirty="0">
                <a:cs typeface="Bookman Old Style"/>
              </a:rPr>
              <a:t>in Round 3</a:t>
            </a:r>
          </a:p>
          <a:p>
            <a:pPr marL="17169" marR="6868">
              <a:tabLst>
                <a:tab pos="481594" algn="l"/>
              </a:tabLst>
            </a:pPr>
            <a:r>
              <a:rPr lang="en-US" b="1" spc="-7" dirty="0">
                <a:cs typeface="Bookman Old Style"/>
              </a:rPr>
              <a:t>Demand &lt; MOQ</a:t>
            </a:r>
          </a:p>
          <a:p>
            <a:pPr marL="17169" marR="6868">
              <a:tabLst>
                <a:tab pos="481594" algn="l"/>
              </a:tabLst>
            </a:pPr>
            <a:endParaRPr lang="en-US" b="1" spc="-7" dirty="0">
              <a:cs typeface="Bookman Old Style"/>
            </a:endParaRPr>
          </a:p>
          <a:p>
            <a:pPr marL="17169" marR="6868">
              <a:tabLst>
                <a:tab pos="481594" algn="l"/>
              </a:tabLst>
            </a:pPr>
            <a:endParaRPr lang="en-US" b="1" spc="-7" dirty="0" smtClean="0">
              <a:cs typeface="Bookman Old Style"/>
            </a:endParaRPr>
          </a:p>
          <a:p>
            <a:pPr marL="17169" marR="6868">
              <a:tabLst>
                <a:tab pos="481594" algn="l"/>
              </a:tabLst>
            </a:pPr>
            <a:endParaRPr lang="en-US" b="1" spc="-7" dirty="0">
              <a:cs typeface="Bookman Old Style"/>
            </a:endParaRPr>
          </a:p>
          <a:p>
            <a:pPr marL="17169" marR="6868">
              <a:tabLst>
                <a:tab pos="481594" algn="l"/>
              </a:tabLst>
            </a:pPr>
            <a:endParaRPr lang="en-US" b="1" spc="-7" dirty="0" smtClean="0">
              <a:cs typeface="Bookman Old Style"/>
            </a:endParaRPr>
          </a:p>
          <a:p>
            <a:pPr marL="17169" marR="6868">
              <a:tabLst>
                <a:tab pos="481594" algn="l"/>
              </a:tabLst>
            </a:pPr>
            <a:endParaRPr lang="en-US" b="1" spc="-7" dirty="0">
              <a:cs typeface="Bookman Old Style"/>
            </a:endParaRPr>
          </a:p>
          <a:p>
            <a:pPr marL="17169" marR="6868">
              <a:tabLst>
                <a:tab pos="481594" algn="l"/>
              </a:tabLst>
            </a:pPr>
            <a:r>
              <a:rPr lang="en-US" b="1" spc="-7" dirty="0">
                <a:solidFill>
                  <a:srgbClr val="00B0F0"/>
                </a:solidFill>
                <a:cs typeface="Bookman Old Style"/>
              </a:rPr>
              <a:t>Clearing price </a:t>
            </a:r>
            <a:r>
              <a:rPr lang="en-US" b="1" spc="-7" dirty="0" err="1">
                <a:solidFill>
                  <a:srgbClr val="00B0F0"/>
                </a:solidFill>
                <a:cs typeface="Bookman Old Style"/>
              </a:rPr>
              <a:t>Rs</a:t>
            </a:r>
            <a:r>
              <a:rPr lang="en-US" b="1" spc="-7" dirty="0">
                <a:solidFill>
                  <a:srgbClr val="00B0F0"/>
                </a:solidFill>
                <a:cs typeface="Bookman Old Style"/>
              </a:rPr>
              <a:t> </a:t>
            </a:r>
            <a:r>
              <a:rPr lang="en-US" b="1" spc="-7" dirty="0" smtClean="0">
                <a:solidFill>
                  <a:srgbClr val="00B0F0"/>
                </a:solidFill>
                <a:cs typeface="Bookman Old Style"/>
              </a:rPr>
              <a:t>51 for </a:t>
            </a:r>
            <a:r>
              <a:rPr lang="en-US" b="1" spc="-7" dirty="0" smtClean="0">
                <a:solidFill>
                  <a:srgbClr val="00B0F0"/>
                </a:solidFill>
                <a:cs typeface="Bookman Old Style"/>
              </a:rPr>
              <a:t>25 </a:t>
            </a:r>
            <a:r>
              <a:rPr lang="en-US" b="1" spc="-7" dirty="0">
                <a:solidFill>
                  <a:srgbClr val="00B0F0"/>
                </a:solidFill>
                <a:cs typeface="Bookman Old Style"/>
              </a:rPr>
              <a:t>MT Qty</a:t>
            </a:r>
          </a:p>
          <a:p>
            <a:pPr marL="17169" marR="6868">
              <a:tabLst>
                <a:tab pos="481594" algn="l"/>
              </a:tabLst>
            </a:pPr>
            <a:r>
              <a:rPr lang="en-US" b="1" spc="-7" dirty="0">
                <a:solidFill>
                  <a:srgbClr val="00B0F0"/>
                </a:solidFill>
                <a:cs typeface="Bookman Old Style"/>
              </a:rPr>
              <a:t>Round 2</a:t>
            </a:r>
            <a:endParaRPr lang="en-US" b="1" dirty="0">
              <a:solidFill>
                <a:srgbClr val="00B0F0"/>
              </a:solidFill>
              <a:cs typeface="Bookman Old Style"/>
            </a:endParaRPr>
          </a:p>
        </p:txBody>
      </p:sp>
      <p:sp>
        <p:nvSpPr>
          <p:cNvPr id="47" name="object 14"/>
          <p:cNvSpPr/>
          <p:nvPr/>
        </p:nvSpPr>
        <p:spPr>
          <a:xfrm flipH="1">
            <a:off x="1277144" y="6941220"/>
            <a:ext cx="277305" cy="283434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Rectangle 47"/>
          <p:cNvSpPr/>
          <p:nvPr/>
        </p:nvSpPr>
        <p:spPr>
          <a:xfrm>
            <a:off x="1556290" y="6852103"/>
            <a:ext cx="1087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Demand</a:t>
            </a:r>
            <a:endParaRPr lang="en-US" sz="2000" b="1" dirty="0"/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6907890" y="2384420"/>
            <a:ext cx="54148" cy="4031461"/>
          </a:xfrm>
          <a:prstGeom prst="line">
            <a:avLst/>
          </a:prstGeom>
          <a:ln w="19050">
            <a:solidFill>
              <a:schemeClr val="tx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7244980" y="6468853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/>
              <a:t>R1 </a:t>
            </a:r>
            <a:r>
              <a:rPr lang="en-US" sz="1800" b="1" dirty="0"/>
              <a:t>(</a:t>
            </a:r>
            <a:r>
              <a:rPr lang="en-US" sz="1800" b="1" dirty="0" err="1"/>
              <a:t>Rs</a:t>
            </a:r>
            <a:r>
              <a:rPr lang="en-US" sz="1800" b="1" dirty="0"/>
              <a:t> </a:t>
            </a:r>
            <a:r>
              <a:rPr lang="en-US" sz="1800" b="1" dirty="0" smtClean="0"/>
              <a:t>50)</a:t>
            </a:r>
            <a:endParaRPr lang="en-US" sz="1800" b="1" dirty="0"/>
          </a:p>
        </p:txBody>
      </p:sp>
      <p:sp>
        <p:nvSpPr>
          <p:cNvPr id="58" name="object 14"/>
          <p:cNvSpPr/>
          <p:nvPr/>
        </p:nvSpPr>
        <p:spPr>
          <a:xfrm>
            <a:off x="7352095" y="2682081"/>
            <a:ext cx="1039641" cy="3733800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"/>
          <p:cNvSpPr txBox="1">
            <a:spLocks noGrp="1"/>
          </p:cNvSpPr>
          <p:nvPr>
            <p:ph type="title"/>
          </p:nvPr>
        </p:nvSpPr>
        <p:spPr>
          <a:xfrm>
            <a:off x="1333938" y="870158"/>
            <a:ext cx="478416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69" algn="l"/>
            <a:r>
              <a:rPr sz="3600" b="1" spc="-7" dirty="0">
                <a:solidFill>
                  <a:schemeClr val="bg1"/>
                </a:solidFill>
              </a:rPr>
              <a:t>Scenari</a:t>
            </a:r>
            <a:r>
              <a:rPr sz="3600" b="1" dirty="0">
                <a:solidFill>
                  <a:schemeClr val="bg1"/>
                </a:solidFill>
              </a:rPr>
              <a:t>o</a:t>
            </a:r>
            <a:r>
              <a:rPr sz="3600" b="1" spc="439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3</a:t>
            </a:r>
            <a:endParaRPr sz="3600" b="1" dirty="0">
              <a:solidFill>
                <a:schemeClr val="bg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947828" y="2682081"/>
            <a:ext cx="4939001" cy="5546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947828" y="3295713"/>
            <a:ext cx="4884853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962038" y="4337373"/>
            <a:ext cx="4884853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962038" y="5381650"/>
            <a:ext cx="4884853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931038" y="4866250"/>
            <a:ext cx="4884853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962038" y="6415881"/>
            <a:ext cx="4884853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035910" y="2456794"/>
            <a:ext cx="697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7" dirty="0" smtClean="0">
                <a:cs typeface="Bookman Old Style"/>
              </a:rPr>
              <a:t>   35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6035910" y="3064880"/>
            <a:ext cx="697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7" dirty="0" smtClean="0">
                <a:cs typeface="Bookman Old Style"/>
              </a:rPr>
              <a:t>   30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6035910" y="3597017"/>
            <a:ext cx="697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7" dirty="0" smtClean="0">
                <a:cs typeface="Bookman Old Style"/>
              </a:rPr>
              <a:t>   25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6035910" y="4106540"/>
            <a:ext cx="697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7" dirty="0" smtClean="0">
                <a:cs typeface="Bookman Old Style"/>
              </a:rPr>
              <a:t>   20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6035910" y="4635417"/>
            <a:ext cx="697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7" dirty="0" smtClean="0">
                <a:cs typeface="Bookman Old Style"/>
              </a:rPr>
              <a:t>   15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6035910" y="5150817"/>
            <a:ext cx="697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7" dirty="0" smtClean="0">
                <a:cs typeface="Bookman Old Style"/>
              </a:rPr>
              <a:t>   10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190503" y="5651648"/>
            <a:ext cx="543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7" dirty="0" smtClean="0">
                <a:cs typeface="Bookman Old Style"/>
              </a:rPr>
              <a:t>  5 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6299195" y="6129333"/>
            <a:ext cx="539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7" dirty="0" smtClean="0">
                <a:cs typeface="Bookman Old Style"/>
              </a:rPr>
              <a:t>0</a:t>
            </a:r>
            <a:endParaRPr lang="en-US" dirty="0"/>
          </a:p>
        </p:txBody>
      </p:sp>
      <p:sp>
        <p:nvSpPr>
          <p:cNvPr id="80" name="object 14"/>
          <p:cNvSpPr/>
          <p:nvPr/>
        </p:nvSpPr>
        <p:spPr>
          <a:xfrm>
            <a:off x="9000431" y="3295713"/>
            <a:ext cx="1039641" cy="3120168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14"/>
          <p:cNvSpPr/>
          <p:nvPr/>
        </p:nvSpPr>
        <p:spPr>
          <a:xfrm>
            <a:off x="10549741" y="4337373"/>
            <a:ext cx="1039641" cy="2078508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14"/>
          <p:cNvSpPr/>
          <p:nvPr/>
        </p:nvSpPr>
        <p:spPr>
          <a:xfrm>
            <a:off x="9000430" y="3821052"/>
            <a:ext cx="1039641" cy="2594829"/>
          </a:xfrm>
          <a:prstGeom prst="rect">
            <a:avLst/>
          </a:prstGeom>
          <a:solidFill>
            <a:srgbClr val="00B0F0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6954878" y="3821052"/>
            <a:ext cx="4931951" cy="6798"/>
          </a:xfrm>
          <a:prstGeom prst="line">
            <a:avLst/>
          </a:prstGeom>
          <a:ln w="28575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962038" y="5882481"/>
            <a:ext cx="4884853" cy="0"/>
          </a:xfrm>
          <a:prstGeom prst="line">
            <a:avLst/>
          </a:prstGeom>
          <a:ln w="28575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1867547" y="5559314"/>
            <a:ext cx="747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/>
              <a:t>MMQ</a:t>
            </a:r>
          </a:p>
          <a:p>
            <a:r>
              <a:rPr lang="en-US" sz="1800" b="1" dirty="0" smtClean="0"/>
              <a:t>5 </a:t>
            </a:r>
            <a:r>
              <a:rPr lang="en-US" sz="1800" b="1" dirty="0"/>
              <a:t>MT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1887304" y="3512894"/>
            <a:ext cx="78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/>
              <a:t>MMQ</a:t>
            </a:r>
          </a:p>
          <a:p>
            <a:r>
              <a:rPr lang="en-US" sz="1800" b="1" dirty="0" smtClean="0"/>
              <a:t>25 </a:t>
            </a:r>
            <a:r>
              <a:rPr lang="en-US" sz="1800" b="1" dirty="0"/>
              <a:t>MT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893316" y="6468853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/>
              <a:t>R1 </a:t>
            </a:r>
            <a:r>
              <a:rPr lang="en-US" sz="1800" b="1" dirty="0"/>
              <a:t>(</a:t>
            </a:r>
            <a:r>
              <a:rPr lang="en-US" sz="1800" b="1" dirty="0" err="1"/>
              <a:t>Rs</a:t>
            </a:r>
            <a:r>
              <a:rPr lang="en-US" sz="1800" b="1" dirty="0"/>
              <a:t> </a:t>
            </a:r>
            <a:r>
              <a:rPr lang="en-US" sz="1800" b="1" dirty="0" smtClean="0"/>
              <a:t>51)</a:t>
            </a:r>
            <a:endParaRPr lang="en-US" sz="1800" b="1" dirty="0"/>
          </a:p>
        </p:txBody>
      </p:sp>
      <p:sp>
        <p:nvSpPr>
          <p:cNvPr id="90" name="Rectangle 89"/>
          <p:cNvSpPr/>
          <p:nvPr/>
        </p:nvSpPr>
        <p:spPr>
          <a:xfrm>
            <a:off x="10442626" y="6425319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/>
              <a:t>R1 </a:t>
            </a:r>
            <a:r>
              <a:rPr lang="en-US" sz="1800" b="1" dirty="0"/>
              <a:t>(</a:t>
            </a:r>
            <a:r>
              <a:rPr lang="en-US" sz="1800" b="1" dirty="0" err="1"/>
              <a:t>Rs</a:t>
            </a:r>
            <a:r>
              <a:rPr lang="en-US" sz="1800" b="1" dirty="0"/>
              <a:t> </a:t>
            </a:r>
            <a:r>
              <a:rPr lang="en-US" sz="1800" b="1" dirty="0" smtClean="0"/>
              <a:t>52)</a:t>
            </a:r>
            <a:endParaRPr lang="en-US" sz="1800" b="1" dirty="0"/>
          </a:p>
        </p:txBody>
      </p:sp>
      <p:pic>
        <p:nvPicPr>
          <p:cNvPr id="91" name="Picture 90" descr="G:\Current Project\NCDFI - ANAND - 10072017\NCDFI - Pres\Images\0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744" y="624681"/>
            <a:ext cx="1537818" cy="7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10649744" y="7254081"/>
            <a:ext cx="2076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www.NCDFIeMarket.com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680</Words>
  <Application>Microsoft Office PowerPoint</Application>
  <PresentationFormat>Custom</PresentationFormat>
  <Paragraphs>221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Forward Auctions</vt:lpstr>
      <vt:lpstr>How price would be discovered?</vt:lpstr>
      <vt:lpstr>PowerPoint Presentation</vt:lpstr>
      <vt:lpstr>Scenario 1</vt:lpstr>
      <vt:lpstr>Scenario 2</vt:lpstr>
      <vt:lpstr>Scenario 3</vt:lpstr>
      <vt:lpstr>Rules for Bidder</vt:lpstr>
      <vt:lpstr>PowerPoint Presentation</vt:lpstr>
      <vt:lpstr>PowerPoint Presentation</vt:lpstr>
      <vt:lpstr>Bidder Activities</vt:lpstr>
      <vt:lpstr>Post Auction</vt:lpstr>
      <vt:lpstr>Registration/Transaction Fees/EMD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Sajja</dc:creator>
  <cp:lastModifiedBy>Srinivas Sajja</cp:lastModifiedBy>
  <cp:revision>99</cp:revision>
  <dcterms:created xsi:type="dcterms:W3CDTF">2018-01-11T09:12:45Z</dcterms:created>
  <dcterms:modified xsi:type="dcterms:W3CDTF">2019-02-21T09:12:56Z</dcterms:modified>
</cp:coreProperties>
</file>